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3" r:id="rId1"/>
  </p:sldMasterIdLst>
  <p:notesMasterIdLst>
    <p:notesMasterId r:id="rId59"/>
  </p:notesMasterIdLst>
  <p:handoutMasterIdLst>
    <p:handoutMasterId r:id="rId60"/>
  </p:handoutMasterIdLst>
  <p:sldIdLst>
    <p:sldId id="363" r:id="rId2"/>
    <p:sldId id="312" r:id="rId3"/>
    <p:sldId id="313" r:id="rId4"/>
    <p:sldId id="315" r:id="rId5"/>
    <p:sldId id="329" r:id="rId6"/>
    <p:sldId id="333" r:id="rId7"/>
    <p:sldId id="331" r:id="rId8"/>
    <p:sldId id="327" r:id="rId9"/>
    <p:sldId id="332" r:id="rId10"/>
    <p:sldId id="351" r:id="rId11"/>
    <p:sldId id="328" r:id="rId12"/>
    <p:sldId id="352" r:id="rId13"/>
    <p:sldId id="353" r:id="rId14"/>
    <p:sldId id="354" r:id="rId15"/>
    <p:sldId id="337" r:id="rId16"/>
    <p:sldId id="273" r:id="rId17"/>
    <p:sldId id="335" r:id="rId18"/>
    <p:sldId id="274" r:id="rId19"/>
    <p:sldId id="355" r:id="rId20"/>
    <p:sldId id="326" r:id="rId21"/>
    <p:sldId id="356" r:id="rId22"/>
    <p:sldId id="357" r:id="rId23"/>
    <p:sldId id="358" r:id="rId24"/>
    <p:sldId id="359" r:id="rId25"/>
    <p:sldId id="364" r:id="rId26"/>
    <p:sldId id="324" r:id="rId27"/>
    <p:sldId id="360" r:id="rId28"/>
    <p:sldId id="338" r:id="rId29"/>
    <p:sldId id="361" r:id="rId30"/>
    <p:sldId id="319" r:id="rId31"/>
    <p:sldId id="320" r:id="rId32"/>
    <p:sldId id="321" r:id="rId33"/>
    <p:sldId id="322" r:id="rId34"/>
    <p:sldId id="323" r:id="rId35"/>
    <p:sldId id="299" r:id="rId36"/>
    <p:sldId id="300" r:id="rId37"/>
    <p:sldId id="340" r:id="rId38"/>
    <p:sldId id="283" r:id="rId39"/>
    <p:sldId id="341" r:id="rId40"/>
    <p:sldId id="343" r:id="rId41"/>
    <p:sldId id="344" r:id="rId42"/>
    <p:sldId id="345" r:id="rId43"/>
    <p:sldId id="346" r:id="rId44"/>
    <p:sldId id="347" r:id="rId45"/>
    <p:sldId id="348" r:id="rId46"/>
    <p:sldId id="339" r:id="rId47"/>
    <p:sldId id="316" r:id="rId48"/>
    <p:sldId id="291" r:id="rId49"/>
    <p:sldId id="342" r:id="rId50"/>
    <p:sldId id="301" r:id="rId51"/>
    <p:sldId id="330" r:id="rId52"/>
    <p:sldId id="302" r:id="rId53"/>
    <p:sldId id="309" r:id="rId54"/>
    <p:sldId id="310" r:id="rId55"/>
    <p:sldId id="349" r:id="rId56"/>
    <p:sldId id="350" r:id="rId57"/>
    <p:sldId id="362" r:id="rId58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90929"/>
  </p:normalViewPr>
  <p:slideViewPr>
    <p:cSldViewPr>
      <p:cViewPr varScale="1">
        <p:scale>
          <a:sx n="68" d="100"/>
          <a:sy n="68" d="100"/>
        </p:scale>
        <p:origin x="58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81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27C4D82-73F2-4CC2-A2A8-4C54C45BC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93D926-300D-4BAD-88DC-3ADBC5330B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04F283F-A452-4F20-9D5D-D657B3512822}" type="datetimeFigureOut">
              <a:rPr lang="pt-BR"/>
              <a:pPr>
                <a:defRPr/>
              </a:pPr>
              <a:t>28/01/2019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B91CDC-BE52-4A27-A556-F8227EC6E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3EEBBB-C97E-47ED-B8CB-974C8DAE95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7D62E2-531C-43CE-8FD4-6C13960FB84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ECA1917-6AEB-45C2-BF44-7A79899967D8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EC38C27-B4ED-424A-9872-7E5A22062237}"/>
              </a:ext>
            </a:extLst>
          </p:cNvPr>
          <p:cNvSpPr>
            <a:spLocks noGrp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42737A9E-45B8-41C4-B1C8-08169E361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3C32D864-AB10-48F9-BAC2-B005A3B502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0628865A-E309-4410-98FC-44F240C90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D4F2A9FE-A3B5-4137-B50C-F67EF1BAFF0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pitchFamily="6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Imagem de Slid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en-US" smtClean="0">
                <a:latin typeface="Times" panose="02020603050405020304" pitchFamily="18" charset="0"/>
              </a:rPr>
              <a:t>NPC – Non Player Carcateres</a:t>
            </a:r>
          </a:p>
        </p:txBody>
      </p:sp>
      <p:sp>
        <p:nvSpPr>
          <p:cNvPr id="2970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9pPr>
          </a:lstStyle>
          <a:p>
            <a:fld id="{D2C982EE-EF03-4537-996D-8BF90FD7C1FA}" type="slidenum">
              <a:rPr lang="en-US" altLang="en-US" sz="1300" smtClean="0"/>
              <a:pPr/>
              <a:t>9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Imagem de Slid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en-US" smtClean="0">
                <a:latin typeface="Times" panose="02020603050405020304" pitchFamily="18" charset="0"/>
              </a:rPr>
              <a:t>NPC – Non Player Carcateres</a:t>
            </a:r>
          </a:p>
        </p:txBody>
      </p:sp>
      <p:sp>
        <p:nvSpPr>
          <p:cNvPr id="3174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panose="02020603050405020304" pitchFamily="18" charset="0"/>
                <a:ea typeface="ヒラギノ明朝 ProN W3"/>
                <a:cs typeface="ヒラギノ明朝 ProN W3"/>
                <a:sym typeface="Times" panose="02020603050405020304" pitchFamily="18" charset="0"/>
              </a:defRPr>
            </a:lvl9pPr>
          </a:lstStyle>
          <a:p>
            <a:fld id="{A7716450-47AF-41F0-ABF6-88A329AB9401}" type="slidenum">
              <a:rPr lang="en-US" altLang="en-US" sz="1300" smtClean="0"/>
              <a:pPr/>
              <a:t>10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E679BB-6CCB-42A7-9F0E-224BD8FDF0BA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B2F582-B6BF-4AAE-B35D-80B0405C76F7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5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2C1544-033D-4112-BC92-4B80D780AF02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4AF071-FE81-4486-B819-E398D3C19D91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9919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B24C20-7C28-48D3-AF66-6B5F5E234F4B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02DBB-0DD6-4C64-BDDC-7A73D2F8C6E6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5573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BC7FA4-7056-4E9E-B67F-111C2923B4D2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9534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267406-4210-42F6-BF3C-16DE837FDE51}" type="datetime1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7C7A20-EBB7-404E-A405-29B5253A2DCF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3C9EB5-C732-42B1-B042-4F530F092797}" type="datetime1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0B007-5F15-4686-943B-E033822B6500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4600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FEF3DE-D96A-4008-B5EE-00C061BCB352}" type="datetime1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9F133-890A-4EFC-88F5-3548BC7D235E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6680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1FC1AE-FC98-4821-A5AE-B2B394601459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3230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DEF302-45D4-4F25-BBFC-724758798DF1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ECB21-EF5A-4186-BAA2-E16B061D655F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5072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11F82C90-2D64-45BD-8BA0-871CC14DCD18}" type="datetime1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B56A080-12E8-4728-B4E2-BB7C3B896D0E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2364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DD1348-0E0B-4513-AA67-3E2EAE19ED2D}" type="datetime1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8DD2C5-584A-480C-B30D-B8A7F751A69F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8005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6F3443-9F8B-474D-90B9-9C564A2ECD41}" type="datetime1">
              <a:rPr lang="en-US" smtClean="0"/>
              <a:t>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BAD74D7-9706-44B0-B5FE-52281F1605E3}" type="slidenum">
              <a:rPr lang="en-US" altLang="pt-BR" smtClean="0"/>
              <a:pPr>
                <a:defRPr/>
              </a:pPr>
              <a:t>‹nº›</a:t>
            </a:fld>
            <a:endParaRPr lang="en-US" alt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27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e_DKNwK_ms" TargetMode="External"/><Relationship Id="rId2" Type="http://schemas.openxmlformats.org/officeDocument/2006/relationships/hyperlink" Target="https://www.youtube.com/watch?v=i3ernrkZ91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So_EIwHSd4" TargetMode="External"/><Relationship Id="rId4" Type="http://schemas.openxmlformats.org/officeDocument/2006/relationships/hyperlink" Target="https://www.youtube.com/watch?v=_aIJV5aQR6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1</a:t>
            </a:fld>
            <a:endParaRPr lang="en-US" alt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52400" y="319934"/>
            <a:ext cx="11836400" cy="2172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 smtClean="0"/>
              <a:t>CKP7500 - SISTEMAS DISTRIBUÍDOS E REDES DE COMUNICAÇÃO</a:t>
            </a:r>
            <a:br>
              <a:rPr lang="pt-BR" sz="4000" dirty="0" smtClean="0"/>
            </a:br>
            <a:r>
              <a:rPr lang="pt-BR" sz="4000" dirty="0" smtClean="0"/>
              <a:t/>
            </a:r>
            <a:br>
              <a:rPr lang="pt-BR" sz="4000" dirty="0" smtClean="0"/>
            </a:br>
            <a:r>
              <a:rPr lang="pt-BR" sz="4000" dirty="0" smtClean="0"/>
              <a:t>SMD0050 - SISTEMAS DISTRIBUÍDOS - T02</a:t>
            </a:r>
            <a:endParaRPr lang="pt-BR" sz="4000" dirty="0"/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100051" y="3999785"/>
            <a:ext cx="10058400" cy="365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altLang="en-US" sz="2000" dirty="0"/>
              <a:t>Slides são baseados nos slides do </a:t>
            </a:r>
            <a:r>
              <a:rPr lang="pt-BR" altLang="en-US" sz="2000" dirty="0" err="1"/>
              <a:t>Couloris</a:t>
            </a:r>
            <a:r>
              <a:rPr lang="pt-BR" altLang="en-US" sz="2000" dirty="0"/>
              <a:t> e </a:t>
            </a:r>
            <a:r>
              <a:rPr lang="pt-BR" altLang="en-US" sz="2000" dirty="0" err="1"/>
              <a:t>Tanenbaum</a:t>
            </a:r>
            <a:endParaRPr lang="pt-BR" sz="2000" dirty="0"/>
          </a:p>
        </p:txBody>
      </p:sp>
      <p:sp>
        <p:nvSpPr>
          <p:cNvPr id="9" name="Subtítulo 2"/>
          <p:cNvSpPr txBox="1">
            <a:spLocks/>
          </p:cNvSpPr>
          <p:nvPr/>
        </p:nvSpPr>
        <p:spPr>
          <a:xfrm>
            <a:off x="152400" y="2883024"/>
            <a:ext cx="118364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>
                <a:solidFill>
                  <a:srgbClr val="39639D">
                    <a:lumMod val="75000"/>
                  </a:srgbClr>
                </a:solidFill>
                <a:latin typeface="Times" pitchFamily="60" charset="0"/>
                <a:sym typeface="Times" pitchFamily="60" charset="0"/>
              </a:rPr>
              <a:t>Introdução a Sistemas Distribuídos </a:t>
            </a:r>
            <a:endParaRPr lang="pt-BR" sz="4000" dirty="0"/>
          </a:p>
        </p:txBody>
      </p:sp>
      <p:pic>
        <p:nvPicPr>
          <p:cNvPr id="10" name="Picture 2" descr="http://www.palantir.com/wp-content/static/techblog/2008/10/pg-distrib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12" y="4397382"/>
            <a:ext cx="1634976" cy="191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12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Exemplos de Sistemas Distribuídos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93AF1A1-99ED-42B6-BF84-C6A970E6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4824"/>
            <a:ext cx="10058400" cy="4162276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Jogos Multiusuários “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Online”</a:t>
            </a:r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Lag</a:t>
            </a:r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Compesation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Dead</a:t>
            </a:r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Reckoning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Wingdings 3" charset="2"/>
              <a:buChar char="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4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D3BDF4-C5EF-4E3F-AC39-D07E82DA4944}" type="slidenum">
              <a:rPr lang="en-US" altLang="en-US" sz="1000" smtClean="0">
                <a:solidFill>
                  <a:schemeClr val="bg1"/>
                </a:solidFill>
                <a:latin typeface="Times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000" dirty="0" smtClean="0">
              <a:solidFill>
                <a:schemeClr val="bg1"/>
              </a:solidFill>
              <a:latin typeface="Times" panose="02020603050405020304" pitchFamily="18" charset="0"/>
            </a:endParaRPr>
          </a:p>
        </p:txBody>
      </p:sp>
      <p:pic>
        <p:nvPicPr>
          <p:cNvPr id="30725" name="Picture 2" descr="lag compensation from the client 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77" y="1772816"/>
            <a:ext cx="2903226" cy="453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Exemplos de Sistemas Distribuídos</a:t>
            </a:r>
          </a:p>
        </p:txBody>
      </p:sp>
      <p:sp>
        <p:nvSpPr>
          <p:cNvPr id="30723" name="Espaço Reservado para Conteúdo 1">
            <a:extLst>
              <a:ext uri="{FF2B5EF4-FFF2-40B4-BE49-F238E27FC236}">
                <a16:creationId xmlns:a16="http://schemas.microsoft.com/office/drawing/2014/main" id="{098D73E4-0062-4D62-A169-9E96BAEFE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4824"/>
            <a:ext cx="10058400" cy="439248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altLang="en-US" sz="2400" dirty="0" err="1"/>
              <a:t>Drones</a:t>
            </a:r>
            <a:r>
              <a:rPr lang="pt-BR" altLang="en-US" sz="2400" dirty="0"/>
              <a:t> que cooperam</a:t>
            </a:r>
          </a:p>
          <a:p>
            <a:pPr lvl="1" eaLnBrk="1" hangingPunct="1">
              <a:defRPr/>
            </a:pPr>
            <a:r>
              <a:rPr lang="pt-BR" altLang="en-US" sz="2000" dirty="0">
                <a:hlinkClick r:id="rId2"/>
              </a:rPr>
              <a:t>https://www.youtube.com/watch?v=i3ernrkZ91E</a:t>
            </a:r>
            <a:endParaRPr lang="pt-BR" altLang="en-US" sz="2000" dirty="0"/>
          </a:p>
          <a:p>
            <a:pPr eaLnBrk="1" hangingPunct="1">
              <a:defRPr/>
            </a:pPr>
            <a:r>
              <a:rPr lang="pt-BR" altLang="en-US" sz="2400" dirty="0"/>
              <a:t>Computação em Nuvem</a:t>
            </a:r>
          </a:p>
          <a:p>
            <a:pPr lvl="1" eaLnBrk="1" hangingPunct="1">
              <a:defRPr/>
            </a:pPr>
            <a:r>
              <a:rPr lang="pt-BR" altLang="en-US" sz="2000" dirty="0"/>
              <a:t>Múltiplas réplicas de servidores coordenados  funcionando para o usuário como um único sistema</a:t>
            </a:r>
            <a:endParaRPr lang="pt-BR" altLang="en-US" sz="2000" dirty="0">
              <a:hlinkClick r:id="rId3"/>
            </a:endParaRPr>
          </a:p>
          <a:p>
            <a:pPr lvl="1" eaLnBrk="1" hangingPunct="1">
              <a:defRPr/>
            </a:pPr>
            <a:r>
              <a:rPr lang="pt-BR" altLang="en-US" sz="2000" dirty="0">
                <a:hlinkClick r:id="rId3"/>
              </a:rPr>
              <a:t>https://www.youtube.com/watch?v=ae_DKNwK_ms</a:t>
            </a:r>
            <a:endParaRPr lang="pt-BR" altLang="en-US" sz="2000" dirty="0"/>
          </a:p>
          <a:p>
            <a:pPr eaLnBrk="1" hangingPunct="1">
              <a:defRPr/>
            </a:pPr>
            <a:r>
              <a:rPr lang="pt-BR" altLang="en-US" sz="2400" dirty="0" err="1"/>
              <a:t>Seti@Home</a:t>
            </a:r>
            <a:endParaRPr lang="pt-BR" altLang="en-US" sz="2400" dirty="0"/>
          </a:p>
          <a:p>
            <a:pPr lvl="1" eaLnBrk="1" hangingPunct="1">
              <a:defRPr/>
            </a:pPr>
            <a:r>
              <a:rPr lang="pt-BR" altLang="en-US" sz="2000" dirty="0"/>
              <a:t>Buscando </a:t>
            </a:r>
            <a:r>
              <a:rPr lang="pt-BR" altLang="en-US" sz="2000" dirty="0" err="1"/>
              <a:t>Ets</a:t>
            </a:r>
            <a:r>
              <a:rPr lang="pt-BR" altLang="en-US" sz="2000" dirty="0"/>
              <a:t> de forma distribuída desde 1999 </a:t>
            </a:r>
          </a:p>
          <a:p>
            <a:pPr lvl="1" eaLnBrk="1" hangingPunct="1">
              <a:defRPr/>
            </a:pPr>
            <a:r>
              <a:rPr lang="pt-BR" altLang="en-US" sz="2000" dirty="0">
                <a:hlinkClick r:id="rId4"/>
              </a:rPr>
              <a:t>https://www.youtube.com/watch?v=_aIJV5aQR68</a:t>
            </a:r>
            <a:endParaRPr lang="pt-BR" altLang="en-US" sz="2000" dirty="0"/>
          </a:p>
          <a:p>
            <a:pPr eaLnBrk="1" hangingPunct="1">
              <a:defRPr/>
            </a:pPr>
            <a:r>
              <a:rPr lang="pt-BR" altLang="en-US" sz="2400" dirty="0" err="1"/>
              <a:t>Blockchain</a:t>
            </a:r>
            <a:endParaRPr lang="pt-BR" altLang="en-US" sz="2400" dirty="0"/>
          </a:p>
          <a:p>
            <a:pPr lvl="1" eaLnBrk="1" hangingPunct="1">
              <a:defRPr/>
            </a:pPr>
            <a:r>
              <a:rPr lang="pt-BR" altLang="en-US" sz="2000" dirty="0">
                <a:hlinkClick r:id="rId5"/>
              </a:rPr>
              <a:t>https://www.youtube.com/watch?v=SSo_EIwHSd4</a:t>
            </a:r>
            <a:endParaRPr lang="pt-BR" altLang="en-US" sz="2000" dirty="0"/>
          </a:p>
          <a:p>
            <a:pPr marL="457200" lvl="1" indent="0" eaLnBrk="1" hangingPunct="1">
              <a:buFont typeface="Wingdings 3" panose="05040102010807070707" pitchFamily="18" charset="2"/>
              <a:buNone/>
              <a:defRPr/>
            </a:pPr>
            <a:endParaRPr lang="pt-BR" altLang="en-US" dirty="0"/>
          </a:p>
          <a:p>
            <a:pPr lvl="1" eaLnBrk="1" hangingPunct="1">
              <a:defRPr/>
            </a:pPr>
            <a:endParaRPr lang="pt-BR" altLang="en-US" dirty="0"/>
          </a:p>
          <a:p>
            <a:pPr eaLnBrk="1" hangingPunct="1">
              <a:defRPr/>
            </a:pPr>
            <a:endParaRPr lang="pt-BR" altLang="en-US" dirty="0"/>
          </a:p>
        </p:txBody>
      </p:sp>
      <p:sp>
        <p:nvSpPr>
          <p:cNvPr id="32772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400C2B9-AE61-476B-BC9E-56E7A3544FEF}" type="slidenum">
              <a:rPr lang="en-US" altLang="en-US" smtClean="0">
                <a:solidFill>
                  <a:schemeClr val="bg1"/>
                </a:solidFill>
                <a:latin typeface="Times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000" dirty="0" smtClean="0">
              <a:solidFill>
                <a:schemeClr val="bg1"/>
              </a:solidFill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Aplicações e protocolos executando na Web são o típicos exemplos de </a:t>
            </a:r>
            <a:r>
              <a:rPr lang="pt-BR" sz="2400" dirty="0" smtClean="0"/>
              <a:t>SD</a:t>
            </a:r>
          </a:p>
          <a:p>
            <a:pPr lvl="1"/>
            <a:r>
              <a:rPr lang="pt-BR" sz="2000" dirty="0" smtClean="0"/>
              <a:t>HTTP</a:t>
            </a:r>
            <a:r>
              <a:rPr lang="pt-BR" sz="2000" dirty="0"/>
              <a:t>, DNS, SMTP, Browser</a:t>
            </a:r>
          </a:p>
          <a:p>
            <a:r>
              <a:rPr lang="pt-BR" sz="2400" dirty="0"/>
              <a:t> Qual é o grande </a:t>
            </a:r>
            <a:r>
              <a:rPr lang="pt-BR" sz="2400" dirty="0" smtClean="0"/>
              <a:t>objetivo?</a:t>
            </a:r>
          </a:p>
          <a:p>
            <a:pPr lvl="1"/>
            <a:r>
              <a:rPr lang="pt-BR" sz="2000" dirty="0" smtClean="0"/>
              <a:t>Compartilhamento </a:t>
            </a:r>
            <a:r>
              <a:rPr lang="pt-BR" sz="2000" dirty="0"/>
              <a:t>de recursos</a:t>
            </a:r>
          </a:p>
          <a:p>
            <a:r>
              <a:rPr lang="pt-BR" sz="2400" dirty="0"/>
              <a:t> Modelo arquitetural </a:t>
            </a:r>
            <a:r>
              <a:rPr lang="pt-BR" sz="2400" dirty="0" smtClean="0"/>
              <a:t>cliente-servidor</a:t>
            </a:r>
          </a:p>
          <a:p>
            <a:pPr lvl="1"/>
            <a:r>
              <a:rPr lang="pt-BR" sz="2000" dirty="0" smtClean="0"/>
              <a:t>Cliente </a:t>
            </a:r>
            <a:r>
              <a:rPr lang="pt-BR" sz="2000" dirty="0"/>
              <a:t>: invoca uma operação no servidor </a:t>
            </a:r>
            <a:r>
              <a:rPr lang="pt-BR" sz="2000" dirty="0" smtClean="0"/>
              <a:t>remoto</a:t>
            </a:r>
          </a:p>
          <a:p>
            <a:pPr lvl="1"/>
            <a:r>
              <a:rPr lang="pt-BR" sz="2000" dirty="0" smtClean="0"/>
              <a:t>Servidor</a:t>
            </a:r>
            <a:r>
              <a:rPr lang="pt-BR" sz="2000" dirty="0"/>
              <a:t>: responde a invocação com um recurso ou resultado de um </a:t>
            </a:r>
            <a:r>
              <a:rPr lang="pt-BR" sz="2000" dirty="0" smtClean="0"/>
              <a:t>método</a:t>
            </a:r>
          </a:p>
          <a:p>
            <a:pPr lvl="1"/>
            <a:r>
              <a:rPr lang="pt-BR" sz="2000" dirty="0" smtClean="0"/>
              <a:t>Múltiplos </a:t>
            </a:r>
            <a:r>
              <a:rPr lang="pt-BR" sz="2000" dirty="0"/>
              <a:t>clientes!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12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2603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Quão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grande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é 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número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servidores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13</a:t>
            </a:fld>
            <a:endParaRPr lang="en-US" altLang="pt-BR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300288" y="2243138"/>
            <a:ext cx="57308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Date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4370388" y="2243138"/>
            <a:ext cx="129698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 i="1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Computers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6384925" y="2243138"/>
            <a:ext cx="14271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Web servers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8634413" y="2243138"/>
            <a:ext cx="13335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Percentage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935163" y="2855913"/>
            <a:ext cx="12287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1993, July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4679950" y="2768600"/>
            <a:ext cx="11795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1,776,000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7686675" y="2768600"/>
            <a:ext cx="442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130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9310688" y="2768600"/>
            <a:ext cx="6635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0.008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1935163" y="3265488"/>
            <a:ext cx="12287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1995, July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4679950" y="3265488"/>
            <a:ext cx="117951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6,642,000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319963" y="3265488"/>
            <a:ext cx="8112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23,500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9602788" y="3265488"/>
            <a:ext cx="3683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0.4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1935163" y="3673475"/>
            <a:ext cx="12287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1997, July</a:t>
            </a:r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4533900" y="3673475"/>
            <a:ext cx="13271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19,540,000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>
            <a:off x="6953250" y="3673475"/>
            <a:ext cx="11795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1,203,096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9823450" y="3673475"/>
            <a:ext cx="1476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1935163" y="4083050"/>
            <a:ext cx="12287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1999, July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4533900" y="4083050"/>
            <a:ext cx="13271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56,218,000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6953250" y="4083050"/>
            <a:ext cx="11795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6,598,697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9677400" y="4083050"/>
            <a:ext cx="295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12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1879600" y="2184400"/>
            <a:ext cx="8377238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1879600" y="2630488"/>
            <a:ext cx="8377238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1841500" y="6121400"/>
            <a:ext cx="8377238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1930400" y="4476750"/>
            <a:ext cx="12287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2001, July</a:t>
            </a:r>
          </a:p>
        </p:txBody>
      </p:sp>
      <p:sp>
        <p:nvSpPr>
          <p:cNvPr id="29" name="Rectangle 28"/>
          <p:cNvSpPr>
            <a:spLocks/>
          </p:cNvSpPr>
          <p:nvPr/>
        </p:nvSpPr>
        <p:spPr bwMode="auto">
          <a:xfrm>
            <a:off x="4379913" y="4476750"/>
            <a:ext cx="14747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125,888,197</a:t>
            </a:r>
          </a:p>
        </p:txBody>
      </p:sp>
      <p:sp>
        <p:nvSpPr>
          <p:cNvPr id="30" name="Rectangle 29"/>
          <p:cNvSpPr>
            <a:spLocks/>
          </p:cNvSpPr>
          <p:nvPr/>
        </p:nvSpPr>
        <p:spPr bwMode="auto">
          <a:xfrm>
            <a:off x="6800850" y="4476750"/>
            <a:ext cx="13271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31,299,592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9680575" y="4476750"/>
            <a:ext cx="295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25</a:t>
            </a: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6799263" y="4924425"/>
            <a:ext cx="13271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42,298,371</a:t>
            </a:r>
          </a:p>
        </p:txBody>
      </p:sp>
      <p:sp>
        <p:nvSpPr>
          <p:cNvPr id="33" name="Rectangle 32"/>
          <p:cNvSpPr>
            <a:spLocks/>
          </p:cNvSpPr>
          <p:nvPr/>
        </p:nvSpPr>
        <p:spPr bwMode="auto">
          <a:xfrm>
            <a:off x="1930400" y="4914900"/>
            <a:ext cx="12287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2003, July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1930400" y="5410200"/>
            <a:ext cx="12287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2005, July</a:t>
            </a: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4219575" y="4927600"/>
            <a:ext cx="16351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~200,000,000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4379913" y="5410200"/>
            <a:ext cx="14747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353,284,187</a:t>
            </a:r>
          </a:p>
        </p:txBody>
      </p:sp>
      <p:sp>
        <p:nvSpPr>
          <p:cNvPr id="37" name="Rectangle 36"/>
          <p:cNvSpPr>
            <a:spLocks/>
          </p:cNvSpPr>
          <p:nvPr/>
        </p:nvSpPr>
        <p:spPr bwMode="auto">
          <a:xfrm>
            <a:off x="6807200" y="5410200"/>
            <a:ext cx="13271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67,571,581</a:t>
            </a:r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9686925" y="4927600"/>
            <a:ext cx="295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21</a:t>
            </a:r>
          </a:p>
        </p:txBody>
      </p:sp>
      <p:sp>
        <p:nvSpPr>
          <p:cNvPr id="39" name="Rectangle 38"/>
          <p:cNvSpPr>
            <a:spLocks/>
          </p:cNvSpPr>
          <p:nvPr/>
        </p:nvSpPr>
        <p:spPr bwMode="auto">
          <a:xfrm>
            <a:off x="9686925" y="5410200"/>
            <a:ext cx="2952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30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659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Quão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grande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é 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número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servidores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14</a:t>
            </a:fld>
            <a:endParaRPr lang="en-US" altLang="pt-BR"/>
          </a:p>
        </p:txBody>
      </p:sp>
      <p:pic>
        <p:nvPicPr>
          <p:cNvPr id="40" name="Picture 2" descr="https://news.netcraft.com/wp-content/uploads/2015/09/wpid-wss-t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844675"/>
            <a:ext cx="8056562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8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E clientes da Web?</a:t>
            </a:r>
          </a:p>
        </p:txBody>
      </p:sp>
      <p:sp>
        <p:nvSpPr>
          <p:cNvPr id="38915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71D096-8869-4CB6-9582-32D5BD723C36}" type="slidenum">
              <a:rPr lang="en-US" altLang="pt-BR" smtClean="0">
                <a:solidFill>
                  <a:srgbClr val="FEFFFF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pt-BR" dirty="0" smtClean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38916" name="Picture 2" descr="http://static1.businessinsider.com/image/54a4207d69beddbd357d04ad-1200/number-of-devices-in-the-internet-of-everyt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96" y="1821000"/>
            <a:ext cx="6121168" cy="448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Desafios de SD</a:t>
            </a:r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Heterogeneidade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Abertura (openess)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Segurança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Escalabilidade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Tratamento e Recuperação de Falhas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Concorrência</a:t>
            </a:r>
          </a:p>
          <a:p>
            <a:pPr marL="571500" indent="-571500" eaLnBrk="1" hangingPunct="1">
              <a:buFontTx/>
              <a:buAutoNum type="romanUcPeriod"/>
            </a:pPr>
            <a:r>
              <a:rPr lang="pt-BR" altLang="en-US" sz="2400" smtClean="0"/>
              <a:t>Transparência</a:t>
            </a:r>
          </a:p>
        </p:txBody>
      </p:sp>
      <p:sp>
        <p:nvSpPr>
          <p:cNvPr id="39940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CCBB5A-645D-413C-9573-784E6962CD6F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</a:t>
            </a:r>
          </a:p>
        </p:txBody>
      </p:sp>
      <p:sp>
        <p:nvSpPr>
          <p:cNvPr id="40963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sz="2400" dirty="0" smtClean="0"/>
              <a:t>Defina cada um dos desafios e tente relacioná-los com os sistemas distribuídos </a:t>
            </a:r>
            <a:r>
              <a:rPr lang="pt-BR" altLang="pt-BR" sz="2400" dirty="0" smtClean="0"/>
              <a:t>apresentados.</a:t>
            </a:r>
            <a:endParaRPr lang="pt-BR" altLang="pt-BR" sz="2400" dirty="0" smtClean="0"/>
          </a:p>
        </p:txBody>
      </p:sp>
      <p:sp>
        <p:nvSpPr>
          <p:cNvPr id="40964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EE48148-A01B-41E3-87BD-F4647D5BD0FB}" type="slidenum">
              <a:rPr lang="en-US" altLang="pt-BR" smtClean="0">
                <a:solidFill>
                  <a:schemeClr val="bg1"/>
                </a:solidFill>
                <a:latin typeface="Times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pt-BR" dirty="0" smtClean="0">
              <a:solidFill>
                <a:schemeClr val="bg1"/>
              </a:solidFill>
              <a:latin typeface="Times" panose="02020603050405020304" pitchFamily="18" charset="0"/>
            </a:endParaRPr>
          </a:p>
        </p:txBody>
      </p:sp>
      <p:pic>
        <p:nvPicPr>
          <p:cNvPr id="40965" name="Picture 2" descr="http://gerasaude.com/wp-content/uploads/2016/03/saudement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564904"/>
            <a:ext cx="3090862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I- Heterogeneidade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97280" y="1844824"/>
            <a:ext cx="10115203" cy="4065439"/>
          </a:xfrm>
        </p:spPr>
        <p:txBody>
          <a:bodyPr>
            <a:normAutofit/>
          </a:bodyPr>
          <a:lstStyle/>
          <a:p>
            <a:r>
              <a:rPr lang="pt-BR" altLang="en-US" sz="2400" dirty="0" smtClean="0"/>
              <a:t>Múltiplos dispositivos, plataformas, modelos de codificação dos dados, tipos de navegadores, condições de </a:t>
            </a:r>
            <a:r>
              <a:rPr lang="pt-BR" altLang="en-US" sz="2400" dirty="0" smtClean="0"/>
              <a:t>acesso</a:t>
            </a:r>
          </a:p>
          <a:p>
            <a:r>
              <a:rPr lang="pt-BR" altLang="en-US" sz="2400" dirty="0" smtClean="0"/>
              <a:t>Soluções</a:t>
            </a:r>
            <a:endParaRPr lang="pt-BR" altLang="en-US" sz="2400" dirty="0"/>
          </a:p>
          <a:p>
            <a:pPr lvl="1"/>
            <a:r>
              <a:rPr lang="pt-BR" altLang="en-US" sz="2000" dirty="0" smtClean="0"/>
              <a:t>Máquinas Virtuais</a:t>
            </a:r>
          </a:p>
          <a:p>
            <a:pPr lvl="1"/>
            <a:r>
              <a:rPr lang="pt-BR" altLang="en-US" sz="2000" dirty="0" smtClean="0"/>
              <a:t>Standards</a:t>
            </a:r>
            <a:endParaRPr lang="pt-BR" altLang="en-US" sz="2000" dirty="0"/>
          </a:p>
          <a:p>
            <a:pPr lvl="1"/>
            <a:r>
              <a:rPr lang="pt-BR" altLang="en-US" sz="2000" dirty="0" smtClean="0"/>
              <a:t>Middlewares</a:t>
            </a:r>
            <a:endParaRPr lang="pt-BR" altLang="en-US" sz="2000" dirty="0"/>
          </a:p>
          <a:p>
            <a:pPr lvl="1"/>
            <a:r>
              <a:rPr lang="pt-BR" altLang="en-US" sz="2000" dirty="0" smtClean="0"/>
              <a:t>Mecanismos </a:t>
            </a:r>
            <a:r>
              <a:rPr lang="pt-BR" altLang="en-US" sz="2000" dirty="0" smtClean="0"/>
              <a:t>de Adaptação</a:t>
            </a:r>
          </a:p>
        </p:txBody>
      </p:sp>
      <p:sp>
        <p:nvSpPr>
          <p:cNvPr id="41988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540E122-53DF-4261-B9A5-CDFF34CF2931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989" name="Picture 2" descr="http://d2cpknllkuywe0.cloudfront.net/images/fragmentation_dev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55" y="2992438"/>
            <a:ext cx="4378325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Middleware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Middleware mascara heterogeneidade de sistemas </a:t>
            </a:r>
            <a:r>
              <a:rPr lang="pt-BR" dirty="0" smtClean="0"/>
              <a:t>distribuídos</a:t>
            </a:r>
          </a:p>
          <a:p>
            <a:pPr lvl="1"/>
            <a:r>
              <a:rPr lang="pt-BR" dirty="0" smtClean="0"/>
              <a:t>Java </a:t>
            </a:r>
            <a:r>
              <a:rPr lang="pt-BR" dirty="0"/>
              <a:t>VM: </a:t>
            </a:r>
            <a:r>
              <a:rPr lang="pt-BR" dirty="0" smtClean="0"/>
              <a:t>SO</a:t>
            </a:r>
          </a:p>
          <a:p>
            <a:pPr lvl="1"/>
            <a:r>
              <a:rPr lang="pt-BR" dirty="0" smtClean="0"/>
              <a:t>CORBA</a:t>
            </a:r>
            <a:r>
              <a:rPr lang="pt-BR" dirty="0"/>
              <a:t>: </a:t>
            </a:r>
            <a:r>
              <a:rPr lang="pt-BR" dirty="0" smtClean="0"/>
              <a:t>Linguagem</a:t>
            </a:r>
          </a:p>
          <a:p>
            <a:pPr lvl="1"/>
            <a:r>
              <a:rPr lang="pt-BR" dirty="0" err="1" smtClean="0"/>
              <a:t>OSGi</a:t>
            </a:r>
            <a:endParaRPr lang="pt-BR" dirty="0"/>
          </a:p>
          <a:p>
            <a:r>
              <a:rPr lang="pt-BR" dirty="0"/>
              <a:t>Trata de concorrência, portabilidade, </a:t>
            </a:r>
            <a:r>
              <a:rPr lang="pt-BR" dirty="0" smtClean="0"/>
              <a:t>interoperabilidade</a:t>
            </a:r>
          </a:p>
          <a:p>
            <a:pPr lvl="1"/>
            <a:r>
              <a:rPr lang="pt-BR" dirty="0" smtClean="0"/>
              <a:t>API </a:t>
            </a:r>
            <a:r>
              <a:rPr lang="pt-BR" dirty="0"/>
              <a:t>única, protocolo comum, conjunto de serviços</a:t>
            </a:r>
          </a:p>
          <a:p>
            <a:r>
              <a:rPr lang="pt-BR" dirty="0"/>
              <a:t>Middlewares tradicionais facilitam a vida do desenvolvedor pela abstração de </a:t>
            </a:r>
            <a:r>
              <a:rPr lang="pt-BR" dirty="0">
                <a:solidFill>
                  <a:schemeClr val="accent2"/>
                </a:solidFill>
              </a:rPr>
              <a:t>transparência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19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0971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O que são Sistemas Distribuídos?</a:t>
            </a:r>
          </a:p>
        </p:txBody>
      </p:sp>
      <p:sp>
        <p:nvSpPr>
          <p:cNvPr id="21507" name="Rectangle 3"/>
          <p:cNvSpPr>
            <a:spLocks noGrp="1"/>
          </p:cNvSpPr>
          <p:nvPr>
            <p:ph idx="1"/>
          </p:nvPr>
        </p:nvSpPr>
        <p:spPr>
          <a:xfrm>
            <a:off x="1097280" y="1886584"/>
            <a:ext cx="10058400" cy="419671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Um sistema distribuído é um conjunto de computadores ou entidades computacionais independentes que se apresenta a seus usuários como um sistema único e coerente.</a:t>
            </a:r>
          </a:p>
        </p:txBody>
      </p:sp>
      <p:pic>
        <p:nvPicPr>
          <p:cNvPr id="21509" name="Picture 2" descr="http://www.lancaster.ac.uk/media/lancaster-university/content-assets/images/scc/MastheadXL-DistributedSyste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98" y="2981920"/>
            <a:ext cx="7269163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</a:t>
            </a:fld>
            <a:endParaRPr lang="en-US" altLang="pt-BR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Integração usando Middleware de comunicação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99" y="2276872"/>
            <a:ext cx="7954962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20</a:t>
            </a:fld>
            <a:endParaRPr lang="en-US" alt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Modelos de Middleware Tradicionais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Middleware orientados a transação</a:t>
            </a:r>
          </a:p>
          <a:p>
            <a:r>
              <a:rPr lang="pt-BR" sz="2400" dirty="0"/>
              <a:t>Middleware com memória compartilhada</a:t>
            </a:r>
          </a:p>
          <a:p>
            <a:r>
              <a:rPr lang="pt-BR" sz="2400" dirty="0"/>
              <a:t>Middleware orientados a mensagem</a:t>
            </a:r>
          </a:p>
          <a:p>
            <a:r>
              <a:rPr lang="pt-BR" sz="2400" dirty="0"/>
              <a:t>Middleware orientados a RPC</a:t>
            </a:r>
          </a:p>
          <a:p>
            <a:r>
              <a:rPr lang="pt-BR" sz="2400" dirty="0"/>
              <a:t>Middleware orientados a Objetos</a:t>
            </a:r>
          </a:p>
          <a:p>
            <a:r>
              <a:rPr lang="pt-BR" sz="2400" dirty="0"/>
              <a:t>Middleware Adaptativo</a:t>
            </a:r>
          </a:p>
          <a:p>
            <a:r>
              <a:rPr lang="pt-BR" sz="2400" dirty="0"/>
              <a:t>Middleware Multimídia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21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359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404040"/>
                </a:solidFill>
                <a:ea typeface="MS PGothic" pitchFamily="34" charset="-128"/>
              </a:rPr>
              <a:t>Memória Compartilhada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22</a:t>
            </a:fld>
            <a:endParaRPr lang="en-US" altLang="pt-BR"/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8547546" y="1814785"/>
            <a:ext cx="2009775" cy="2276475"/>
            <a:chOff x="4195" y="598"/>
            <a:chExt cx="1169" cy="1434"/>
          </a:xfrm>
        </p:grpSpPr>
        <p:graphicFrame>
          <p:nvGraphicFramePr>
            <p:cNvPr id="6" name="Object 12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6" name="Visio" r:id="rId3" imgW="566547" imgH="786384" progId="Visio.Drawing.11">
                    <p:embed/>
                  </p:oleObj>
                </mc:Choice>
                <mc:Fallback>
                  <p:oleObj name="Visio" r:id="rId3" imgW="566547" imgH="786384" progId="Visio.Drawing.11">
                    <p:embed/>
                    <p:pic>
                      <p:nvPicPr>
                        <p:cNvPr id="4609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3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7" name="Visio" r:id="rId5" imgW="1018032" imgH="947547" progId="Visio.Drawing.11">
                    <p:embed/>
                  </p:oleObj>
                </mc:Choice>
                <mc:Fallback>
                  <p:oleObj name="Visio" r:id="rId5" imgW="1018032" imgH="947547" progId="Visio.Drawing.11">
                    <p:embed/>
                    <p:pic>
                      <p:nvPicPr>
                        <p:cNvPr id="4609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4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8" name="Visio" r:id="rId7" imgW="1855851" imgH="1092708" progId="Visio.Drawing.11">
                    <p:embed/>
                  </p:oleObj>
                </mc:Choice>
                <mc:Fallback>
                  <p:oleObj name="Visio" r:id="rId7" imgW="1855851" imgH="1092708" progId="Visio.Drawing.11">
                    <p:embed/>
                    <p:pic>
                      <p:nvPicPr>
                        <p:cNvPr id="4610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1821309" y="1814785"/>
            <a:ext cx="2011362" cy="2276475"/>
            <a:chOff x="4195" y="598"/>
            <a:chExt cx="1169" cy="1434"/>
          </a:xfrm>
        </p:grpSpPr>
        <p:graphicFrame>
          <p:nvGraphicFramePr>
            <p:cNvPr id="10" name="Object 29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69" name="Visio" r:id="rId9" imgW="566547" imgH="786384" progId="Visio.Drawing.11">
                    <p:embed/>
                  </p:oleObj>
                </mc:Choice>
                <mc:Fallback>
                  <p:oleObj name="Visio" r:id="rId9" imgW="566547" imgH="786384" progId="Visio.Drawing.11">
                    <p:embed/>
                    <p:pic>
                      <p:nvPicPr>
                        <p:cNvPr id="4609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0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70" name="Visio" r:id="rId10" imgW="1018032" imgH="947547" progId="Visio.Drawing.11">
                    <p:embed/>
                  </p:oleObj>
                </mc:Choice>
                <mc:Fallback>
                  <p:oleObj name="Visio" r:id="rId10" imgW="1018032" imgH="947547" progId="Visio.Drawing.11">
                    <p:embed/>
                    <p:pic>
                      <p:nvPicPr>
                        <p:cNvPr id="46096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1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371" name="Visio" r:id="rId11" imgW="1855851" imgH="1092708" progId="Visio.Drawing.11">
                    <p:embed/>
                  </p:oleObj>
                </mc:Choice>
                <mc:Fallback>
                  <p:oleObj name="Visio" r:id="rId11" imgW="1855851" imgH="1092708" progId="Visio.Drawing.11">
                    <p:embed/>
                    <p:pic>
                      <p:nvPicPr>
                        <p:cNvPr id="46097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1900684" y="4983435"/>
            <a:ext cx="8659812" cy="1584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8714234" y="6207397"/>
            <a:ext cx="1662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r>
              <a:rPr lang="pt-BR" altLang="pt-BR" i="1">
                <a:solidFill>
                  <a:srgbClr val="000000"/>
                </a:solidFill>
                <a:latin typeface="Humanist 521 BT"/>
                <a:ea typeface="MS PGothic" panose="020B0600070205080204" pitchFamily="34" charset="-128"/>
                <a:cs typeface="Humanist 521 BT"/>
              </a:rPr>
              <a:t>Middleware</a:t>
            </a:r>
          </a:p>
        </p:txBody>
      </p:sp>
      <p:sp>
        <p:nvSpPr>
          <p:cNvPr id="15" name="Oval 35"/>
          <p:cNvSpPr>
            <a:spLocks noChangeArrowheads="1"/>
          </p:cNvSpPr>
          <p:nvPr/>
        </p:nvSpPr>
        <p:spPr bwMode="auto">
          <a:xfrm>
            <a:off x="4474021" y="5488260"/>
            <a:ext cx="3432175" cy="9350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6" name="Line 36"/>
          <p:cNvSpPr>
            <a:spLocks noChangeShapeType="1"/>
          </p:cNvSpPr>
          <p:nvPr/>
        </p:nvSpPr>
        <p:spPr bwMode="auto">
          <a:xfrm>
            <a:off x="2757934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>
            <a:off x="2757934" y="5054872"/>
            <a:ext cx="1716087" cy="720725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Line 38"/>
          <p:cNvSpPr>
            <a:spLocks noChangeShapeType="1"/>
          </p:cNvSpPr>
          <p:nvPr/>
        </p:nvSpPr>
        <p:spPr bwMode="auto">
          <a:xfrm flipH="1" flipV="1">
            <a:off x="9701659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" name="Line 39"/>
          <p:cNvSpPr>
            <a:spLocks noChangeShapeType="1"/>
          </p:cNvSpPr>
          <p:nvPr/>
        </p:nvSpPr>
        <p:spPr bwMode="auto">
          <a:xfrm flipH="1">
            <a:off x="7987159" y="5054872"/>
            <a:ext cx="1714500" cy="720725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" name="Text Box 40">
            <a:extLst>
              <a:ext uri="{FF2B5EF4-FFF2-40B4-BE49-F238E27FC236}">
                <a16:creationId xmlns:a16="http://schemas.microsoft.com/office/drawing/2014/main" id="{43E93C62-DAB5-47C2-8FCA-7F12A3E5A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359" y="4911997"/>
            <a:ext cx="3222625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pt-BR" i="1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Memória Compartilhada</a:t>
            </a:r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>
            <a:off x="3927921" y="3327672"/>
            <a:ext cx="4524375" cy="0"/>
          </a:xfrm>
          <a:prstGeom prst="line">
            <a:avLst/>
          </a:prstGeom>
          <a:noFill/>
          <a:ln w="57150">
            <a:solidFill>
              <a:srgbClr val="33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" name="Text Box 42">
            <a:extLst>
              <a:ext uri="{FF2B5EF4-FFF2-40B4-BE49-F238E27FC236}">
                <a16:creationId xmlns:a16="http://schemas.microsoft.com/office/drawing/2014/main" id="{A137F0F8-E695-4493-B104-431321D7D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834" y="2822847"/>
            <a:ext cx="2452687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pt-BR" i="1" dirty="0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&lt;</a:t>
            </a:r>
            <a:r>
              <a:rPr lang="ja-JP" altLang="pt-BR" i="1" dirty="0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“</a:t>
            </a:r>
            <a:r>
              <a:rPr lang="pt-BR" altLang="ja-JP" i="1" dirty="0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olá!</a:t>
            </a:r>
            <a:r>
              <a:rPr lang="ja-JP" altLang="pt-BR" i="1" dirty="0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”</a:t>
            </a:r>
            <a:r>
              <a:rPr lang="pt-BR" altLang="ja-JP" i="1" dirty="0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, 4, 3.15&gt;</a:t>
            </a:r>
            <a:endParaRPr lang="pt-BR" i="1" dirty="0">
              <a:latin typeface="Humanist 521 BT" charset="0"/>
              <a:ea typeface="ヒラギノ明朝 ProN W3" pitchFamily="60" charset="-128"/>
              <a:cs typeface="+mn-cs"/>
              <a:sym typeface="Times" pitchFamily="6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Orientado a Mensagem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23</a:t>
            </a:fld>
            <a:endParaRPr lang="en-US" altLang="pt-B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884363" y="4983435"/>
            <a:ext cx="8659812" cy="1584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8531225" y="1814785"/>
            <a:ext cx="2009775" cy="2276475"/>
            <a:chOff x="4195" y="598"/>
            <a:chExt cx="1169" cy="1434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4" name="Visio" r:id="rId3" imgW="566547" imgH="786384" progId="Visio.Drawing.11">
                    <p:embed/>
                  </p:oleObj>
                </mc:Choice>
                <mc:Fallback>
                  <p:oleObj name="Visio" r:id="rId3" imgW="566547" imgH="786384" progId="Visio.Drawing.11">
                    <p:embed/>
                    <p:pic>
                      <p:nvPicPr>
                        <p:cNvPr id="481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5" name="Visio" r:id="rId5" imgW="1018032" imgH="947547" progId="Visio.Drawing.11">
                    <p:embed/>
                  </p:oleObj>
                </mc:Choice>
                <mc:Fallback>
                  <p:oleObj name="Visio" r:id="rId5" imgW="1018032" imgH="947547" progId="Visio.Drawing.11">
                    <p:embed/>
                    <p:pic>
                      <p:nvPicPr>
                        <p:cNvPr id="4815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6" name="Visio" r:id="rId7" imgW="1855851" imgH="1092708" progId="Visio.Drawing.11">
                    <p:embed/>
                  </p:oleObj>
                </mc:Choice>
                <mc:Fallback>
                  <p:oleObj name="Visio" r:id="rId7" imgW="1855851" imgH="1092708" progId="Visio.Drawing.11">
                    <p:embed/>
                    <p:pic>
                      <p:nvPicPr>
                        <p:cNvPr id="4815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804988" y="1814785"/>
            <a:ext cx="2011362" cy="2276475"/>
            <a:chOff x="4195" y="598"/>
            <a:chExt cx="1169" cy="1434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7" name="Visio" r:id="rId9" imgW="566547" imgH="786384" progId="Visio.Drawing.11">
                    <p:embed/>
                  </p:oleObj>
                </mc:Choice>
                <mc:Fallback>
                  <p:oleObj name="Visio" r:id="rId9" imgW="566547" imgH="786384" progId="Visio.Drawing.11">
                    <p:embed/>
                    <p:pic>
                      <p:nvPicPr>
                        <p:cNvPr id="4814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8" name="Visio" r:id="rId10" imgW="1018032" imgH="947547" progId="Visio.Drawing.11">
                    <p:embed/>
                  </p:oleObj>
                </mc:Choice>
                <mc:Fallback>
                  <p:oleObj name="Visio" r:id="rId10" imgW="1018032" imgH="947547" progId="Visio.Drawing.11">
                    <p:embed/>
                    <p:pic>
                      <p:nvPicPr>
                        <p:cNvPr id="4815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89" name="Visio" r:id="rId11" imgW="1855851" imgH="1092708" progId="Visio.Drawing.11">
                    <p:embed/>
                  </p:oleObj>
                </mc:Choice>
                <mc:Fallback>
                  <p:oleObj name="Visio" r:id="rId11" imgW="1855851" imgH="1092708" progId="Visio.Drawing.11">
                    <p:embed/>
                    <p:pic>
                      <p:nvPicPr>
                        <p:cNvPr id="4815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613275" y="5396185"/>
            <a:ext cx="3198813" cy="758825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926013" y="5396185"/>
            <a:ext cx="311150" cy="7588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5491163" y="5415235"/>
            <a:ext cx="311150" cy="7588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056313" y="5415235"/>
            <a:ext cx="311150" cy="7588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621463" y="5415235"/>
            <a:ext cx="312737" cy="7588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7188200" y="5415235"/>
            <a:ext cx="311150" cy="7588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4613275" y="5415235"/>
            <a:ext cx="3198813" cy="758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Humanist 521 BT"/>
              <a:ea typeface="MS PGothic" panose="020B0600070205080204" pitchFamily="34" charset="-128"/>
              <a:cs typeface="Humanist 521 BT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2741613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2741613" y="5054872"/>
            <a:ext cx="1716087" cy="720725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 flipV="1">
            <a:off x="9685338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7970838" y="5054872"/>
            <a:ext cx="1714500" cy="720725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3911600" y="3327672"/>
            <a:ext cx="4524375" cy="0"/>
          </a:xfrm>
          <a:prstGeom prst="line">
            <a:avLst/>
          </a:prstGeom>
          <a:noFill/>
          <a:ln w="57150">
            <a:solidFill>
              <a:srgbClr val="33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D4CE35FD-D40D-4803-AE7E-819D5E91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2822847"/>
            <a:ext cx="933450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pt-BR" i="1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“</a:t>
            </a:r>
            <a:r>
              <a:rPr lang="pt-BR" altLang="ja-JP" i="1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olá!</a:t>
            </a:r>
            <a:r>
              <a:rPr lang="ja-JP" altLang="pt-BR" i="1">
                <a:latin typeface="Humanist 521 BT" charset="0"/>
                <a:ea typeface="ヒラギノ明朝 ProN W3" pitchFamily="60" charset="-128"/>
                <a:cs typeface="+mn-cs"/>
                <a:sym typeface="Times" pitchFamily="60" charset="0"/>
              </a:rPr>
              <a:t>”</a:t>
            </a:r>
            <a:endParaRPr lang="pt-BR" i="1">
              <a:latin typeface="Humanist 521 BT" charset="0"/>
              <a:ea typeface="ヒラギノ明朝 ProN W3" pitchFamily="60" charset="-128"/>
              <a:cs typeface="+mn-cs"/>
              <a:sym typeface="Times" pitchFamily="60" charset="0"/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5686425" y="4911997"/>
            <a:ext cx="604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r>
              <a:rPr lang="pt-BR" altLang="pt-BR" i="1">
                <a:solidFill>
                  <a:srgbClr val="000000"/>
                </a:solidFill>
                <a:latin typeface="Humanist 521 BT"/>
                <a:ea typeface="MS PGothic" panose="020B0600070205080204" pitchFamily="34" charset="-128"/>
                <a:cs typeface="Humanist 521 BT"/>
              </a:rPr>
              <a:t>Fila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8697913" y="6207397"/>
            <a:ext cx="1662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r>
              <a:rPr lang="pt-BR" altLang="pt-BR" i="1">
                <a:solidFill>
                  <a:srgbClr val="000000"/>
                </a:solidFill>
                <a:latin typeface="Humanist 521 BT"/>
                <a:ea typeface="MS PGothic" panose="020B0600070205080204" pitchFamily="34" charset="-128"/>
                <a:cs typeface="Humanist 521 BT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9572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RPC/Objetos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24</a:t>
            </a:fld>
            <a:endParaRPr lang="en-US" altLang="pt-BR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8531225" y="1814785"/>
            <a:ext cx="2009775" cy="2276475"/>
            <a:chOff x="4195" y="598"/>
            <a:chExt cx="1169" cy="1434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08" name="Visio" r:id="rId3" imgW="566547" imgH="786384" progId="Visio.Drawing.11">
                    <p:embed/>
                  </p:oleObj>
                </mc:Choice>
                <mc:Fallback>
                  <p:oleObj name="Visio" r:id="rId3" imgW="566547" imgH="786384" progId="Visio.Drawing.11">
                    <p:embed/>
                    <p:pic>
                      <p:nvPicPr>
                        <p:cNvPr id="4916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09" name="Visio" r:id="rId5" imgW="1018032" imgH="947547" progId="Visio.Drawing.11">
                    <p:embed/>
                  </p:oleObj>
                </mc:Choice>
                <mc:Fallback>
                  <p:oleObj name="Visio" r:id="rId5" imgW="1018032" imgH="947547" progId="Visio.Drawing.11">
                    <p:embed/>
                    <p:pic>
                      <p:nvPicPr>
                        <p:cNvPr id="4916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0" name="Visio" r:id="rId7" imgW="1855851" imgH="1092708" progId="Visio.Drawing.11">
                    <p:embed/>
                  </p:oleObj>
                </mc:Choice>
                <mc:Fallback>
                  <p:oleObj name="Visio" r:id="rId7" imgW="1855851" imgH="1092708" progId="Visio.Drawing.11">
                    <p:embed/>
                    <p:pic>
                      <p:nvPicPr>
                        <p:cNvPr id="4916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804988" y="1814785"/>
            <a:ext cx="2011362" cy="2276475"/>
            <a:chOff x="4195" y="598"/>
            <a:chExt cx="1169" cy="1434"/>
          </a:xfrm>
        </p:grpSpPr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4321" y="598"/>
            <a:ext cx="357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1" name="Visio" r:id="rId9" imgW="566547" imgH="786384" progId="Visio.Drawing.11">
                    <p:embed/>
                  </p:oleObj>
                </mc:Choice>
                <mc:Fallback>
                  <p:oleObj name="Visio" r:id="rId9" imgW="566547" imgH="786384" progId="Visio.Drawing.11">
                    <p:embed/>
                    <p:pic>
                      <p:nvPicPr>
                        <p:cNvPr id="4916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1" y="598"/>
                          <a:ext cx="357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4604" y="709"/>
            <a:ext cx="641" cy="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2" name="Visio" r:id="rId10" imgW="1018032" imgH="947547" progId="Visio.Drawing.11">
                    <p:embed/>
                  </p:oleObj>
                </mc:Choice>
                <mc:Fallback>
                  <p:oleObj name="Visio" r:id="rId10" imgW="1018032" imgH="947547" progId="Visio.Drawing.11">
                    <p:embed/>
                    <p:pic>
                      <p:nvPicPr>
                        <p:cNvPr id="4916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709"/>
                          <a:ext cx="641" cy="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4195" y="1344"/>
            <a:ext cx="1169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413" name="Visio" r:id="rId11" imgW="1855851" imgH="1092708" progId="Visio.Drawing.11">
                    <p:embed/>
                  </p:oleObj>
                </mc:Choice>
                <mc:Fallback>
                  <p:oleObj name="Visio" r:id="rId11" imgW="1855851" imgH="1092708" progId="Visio.Drawing.11">
                    <p:embed/>
                    <p:pic>
                      <p:nvPicPr>
                        <p:cNvPr id="4916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344"/>
                          <a:ext cx="1169" cy="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7150">
                              <a:solidFill>
                                <a:srgbClr val="A52E3D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884363" y="4983435"/>
            <a:ext cx="8659812" cy="1584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endParaRPr lang="pt-BR" altLang="pt-BR" i="1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697913" y="6207397"/>
            <a:ext cx="1662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Times New Roman" panose="02020603050405020304" pitchFamily="18" charset="0"/>
              <a:buNone/>
            </a:pPr>
            <a:r>
              <a:rPr lang="pt-BR" altLang="pt-BR" i="1">
                <a:solidFill>
                  <a:srgbClr val="000000"/>
                </a:solidFill>
                <a:latin typeface="Humanist 521 BT"/>
                <a:ea typeface="MS PGothic" panose="020B0600070205080204" pitchFamily="34" charset="-128"/>
                <a:cs typeface="Humanist 521 BT"/>
              </a:rPr>
              <a:t>Middleware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3911600" y="3327672"/>
            <a:ext cx="4524375" cy="0"/>
          </a:xfrm>
          <a:prstGeom prst="line">
            <a:avLst/>
          </a:prstGeom>
          <a:noFill/>
          <a:ln w="57150">
            <a:solidFill>
              <a:srgbClr val="33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AA86A2C-3603-4F92-92DF-824FD1DD8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638" y="2822847"/>
            <a:ext cx="987425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ja-JP" altLang="pt-BR" i="1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rPr>
              <a:t>“</a:t>
            </a:r>
            <a:r>
              <a:rPr lang="pt-BR" altLang="ja-JP" i="1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rPr>
              <a:t>olá!</a:t>
            </a:r>
            <a:r>
              <a:rPr lang="ja-JP" altLang="pt-BR" i="1">
                <a:latin typeface="Times" pitchFamily="60" charset="0"/>
                <a:ea typeface="ヒラギノ明朝 ProN W3" pitchFamily="60" charset="-128"/>
                <a:cs typeface="+mn-cs"/>
                <a:sym typeface="Times" pitchFamily="60" charset="0"/>
              </a:rPr>
              <a:t>”</a:t>
            </a:r>
            <a:endParaRPr lang="pt-BR" i="1">
              <a:latin typeface="Times" pitchFamily="60" charset="0"/>
              <a:ea typeface="ヒラギノ明朝 ProN W3" pitchFamily="60" charset="-128"/>
              <a:cs typeface="+mn-cs"/>
              <a:sym typeface="Times" pitchFamily="60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911600" y="3759472"/>
            <a:ext cx="4524375" cy="0"/>
          </a:xfrm>
          <a:prstGeom prst="line">
            <a:avLst/>
          </a:prstGeom>
          <a:noFill/>
          <a:ln w="57150">
            <a:solidFill>
              <a:srgbClr val="3366CC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741613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 flipV="1">
            <a:off x="9685338" y="4119835"/>
            <a:ext cx="0" cy="863600"/>
          </a:xfrm>
          <a:prstGeom prst="line">
            <a:avLst/>
          </a:prstGeom>
          <a:noFill/>
          <a:ln w="57150">
            <a:solidFill>
              <a:srgbClr val="A52E3D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0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II-Abertura ou Sistemas Abertos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400" dirty="0">
                <a:sym typeface="Arial" panose="020B0604020202020204" pitchFamily="34" charset="0"/>
              </a:rPr>
              <a:t>Sistemas capazes de serem acessados, integrados e modificados facilmente por terceiros</a:t>
            </a:r>
          </a:p>
          <a:p>
            <a:pPr lvl="1"/>
            <a:r>
              <a:rPr lang="pt-BR" altLang="pt-BR" sz="2000" dirty="0">
                <a:sym typeface="Arial" panose="020B0604020202020204" pitchFamily="34" charset="0"/>
              </a:rPr>
              <a:t>Não dependem de um único vendedor ou proprietário para serem utilizados</a:t>
            </a:r>
          </a:p>
          <a:p>
            <a:r>
              <a:rPr lang="pt-BR" altLang="pt-BR" sz="2400" dirty="0">
                <a:sym typeface="Arial" panose="020B0604020202020204" pitchFamily="34" charset="0"/>
              </a:rPr>
              <a:t>Exige o uso de Padrões (Standards) abertos</a:t>
            </a:r>
          </a:p>
          <a:p>
            <a:pPr lvl="1"/>
            <a:r>
              <a:rPr lang="pt-BR" altLang="pt-BR" sz="2000" dirty="0">
                <a:sym typeface="Arial" panose="020B0604020202020204" pitchFamily="34" charset="0"/>
              </a:rPr>
              <a:t> HTTP, XML, WSDL, HTML, SOAP, JSON</a:t>
            </a:r>
          </a:p>
          <a:p>
            <a:pPr lvl="1"/>
            <a:r>
              <a:rPr lang="pt-BR" altLang="pt-BR" sz="2000" dirty="0">
                <a:sym typeface="Arial" panose="020B0604020202020204" pitchFamily="34" charset="0"/>
              </a:rPr>
              <a:t> WIFI, Bluetooth, DLNA, UPNP</a:t>
            </a:r>
          </a:p>
          <a:p>
            <a:pPr lvl="1"/>
            <a:r>
              <a:rPr lang="pt-BR" altLang="pt-BR" sz="2000" dirty="0">
                <a:sym typeface="Arial" panose="020B0604020202020204" pitchFamily="34" charset="0"/>
              </a:rPr>
              <a:t> </a:t>
            </a:r>
            <a:r>
              <a:rPr lang="pt-BR" altLang="pt-BR" sz="2000" dirty="0" err="1" smtClean="0">
                <a:sym typeface="Arial" panose="020B0604020202020204" pitchFamily="34" charset="0"/>
              </a:rPr>
              <a:t>OSGi</a:t>
            </a:r>
            <a:endParaRPr lang="pt-BR" altLang="pt-BR" sz="2000" dirty="0">
              <a:sym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25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392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Metas de um Sistema Distribuído</a:t>
            </a:r>
            <a:br>
              <a:rPr lang="pt-BR" altLang="pt-BR" smtClean="0"/>
            </a:br>
            <a:r>
              <a:rPr lang="pt-BR" altLang="pt-BR" smtClean="0"/>
              <a:t>Abertura</a:t>
            </a:r>
          </a:p>
        </p:txBody>
      </p:sp>
      <p:sp>
        <p:nvSpPr>
          <p:cNvPr id="51203" name="Rectangle 3"/>
          <p:cNvSpPr>
            <a:spLocks noGrp="1"/>
          </p:cNvSpPr>
          <p:nvPr>
            <p:ph idx="1"/>
          </p:nvPr>
        </p:nvSpPr>
        <p:spPr>
          <a:xfrm>
            <a:off x="1097280" y="1844825"/>
            <a:ext cx="10058400" cy="432048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“Um sistema distribuído aberto é um sistema que oferece serviços de acordo com as regras padronizadas que descrevem a sintaxe e a semântica desses serviços</a:t>
            </a:r>
            <a:r>
              <a:rPr lang="pt-BR" altLang="en-US" sz="2400" dirty="0" smtClean="0"/>
              <a:t>”.</a:t>
            </a:r>
          </a:p>
          <a:p>
            <a:pPr lvl="1"/>
            <a:r>
              <a:rPr lang="pt-BR" altLang="en-US" sz="2000" dirty="0" smtClean="0"/>
              <a:t>Uso </a:t>
            </a:r>
            <a:r>
              <a:rPr lang="pt-BR" altLang="en-US" sz="2000" dirty="0" smtClean="0"/>
              <a:t>da </a:t>
            </a:r>
            <a:r>
              <a:rPr lang="pt-BR" altLang="en-US" sz="2000" b="1" dirty="0" smtClean="0"/>
              <a:t>IDL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Especificações devem ser </a:t>
            </a:r>
            <a:r>
              <a:rPr lang="pt-BR" altLang="en-US" sz="2400" b="1" dirty="0" smtClean="0"/>
              <a:t>completas</a:t>
            </a:r>
            <a:r>
              <a:rPr lang="pt-BR" altLang="en-US" sz="2400" dirty="0" smtClean="0"/>
              <a:t> e </a:t>
            </a:r>
            <a:r>
              <a:rPr lang="pt-BR" altLang="en-US" sz="2400" b="1" dirty="0" smtClean="0"/>
              <a:t>neutras</a:t>
            </a:r>
            <a:r>
              <a:rPr lang="pt-BR" altLang="en-US" sz="24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Assim sendo importantes para </a:t>
            </a:r>
            <a:r>
              <a:rPr lang="pt-BR" altLang="en-US" sz="2400" b="1" dirty="0" smtClean="0"/>
              <a:t>interoperabilidade</a:t>
            </a:r>
            <a:r>
              <a:rPr lang="pt-BR" altLang="en-US" sz="2400" dirty="0" smtClean="0"/>
              <a:t> e </a:t>
            </a:r>
            <a:r>
              <a:rPr lang="pt-BR" altLang="en-US" sz="2400" b="1" dirty="0" smtClean="0"/>
              <a:t>portabilidade</a:t>
            </a:r>
            <a:r>
              <a:rPr lang="pt-BR" altLang="en-US" sz="24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O sistema distribuído deve ser </a:t>
            </a:r>
            <a:r>
              <a:rPr lang="pt-BR" altLang="en-US" sz="2400" b="1" dirty="0" smtClean="0"/>
              <a:t>extensível</a:t>
            </a:r>
            <a:r>
              <a:rPr lang="pt-BR" altLang="en-US" sz="2400" dirty="0" smtClean="0"/>
              <a:t>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26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Metas de um Sistema Distribuído</a:t>
            </a:r>
            <a:br>
              <a:rPr lang="pt-BR" altLang="pt-BR" dirty="0"/>
            </a:br>
            <a:r>
              <a:rPr lang="pt-BR" altLang="pt-BR" dirty="0"/>
              <a:t>Abertura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Necessário separar política e </a:t>
            </a:r>
            <a:r>
              <a:rPr lang="pt-BR" sz="2400" dirty="0" smtClean="0"/>
              <a:t>mecanismo.</a:t>
            </a:r>
          </a:p>
          <a:p>
            <a:pPr lvl="1"/>
            <a:r>
              <a:rPr lang="pt-BR" sz="2000" dirty="0" smtClean="0"/>
              <a:t>Muitos </a:t>
            </a:r>
            <a:r>
              <a:rPr lang="pt-BR" sz="2000" dirty="0"/>
              <a:t>sistemas mais antigos e outros contemporâneos são construídos com uma abordagem </a:t>
            </a:r>
            <a:r>
              <a:rPr lang="pt-BR" sz="2000" b="1" dirty="0" smtClean="0"/>
              <a:t>monolítica</a:t>
            </a:r>
            <a:r>
              <a:rPr lang="pt-BR" sz="2000" dirty="0" smtClean="0"/>
              <a:t>.</a:t>
            </a:r>
          </a:p>
          <a:p>
            <a:pPr lvl="1"/>
            <a:r>
              <a:rPr lang="pt-BR" sz="2000" dirty="0" smtClean="0"/>
              <a:t>Em </a:t>
            </a:r>
            <a:r>
              <a:rPr lang="pt-BR" sz="2000" dirty="0"/>
              <a:t>uma abordagem relativamente nova é crucial que o sistema seja organizado como um conjunto de componentes relativamente pequenos e de fácil distribuição.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27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454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DAB2EE-02F0-408A-9DE4-7A12C9DB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47562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 busca rápida, veja como 2 dos sistemas abaixo tratam a questão da </a:t>
            </a:r>
            <a:r>
              <a:rPr lang="pt-B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abertura</a:t>
            </a:r>
          </a:p>
          <a:p>
            <a:pPr>
              <a:spcAft>
                <a:spcPts val="0"/>
              </a:spcAft>
              <a:defRPr/>
            </a:pPr>
            <a:endParaRPr lang="pt-B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Twitter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</a:t>
            </a: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Maps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Waze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Netflix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Whatsapp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Telegram</a:t>
            </a:r>
            <a:endParaRPr lang="pt-BR" sz="2000" dirty="0" smtClean="0"/>
          </a:p>
          <a:p>
            <a:pPr lvl="1">
              <a:spcAft>
                <a:spcPts val="0"/>
              </a:spcAft>
              <a:defRPr/>
            </a:pPr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Instagram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252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5B2315-4C4D-4A4D-B687-AE48B5118BD2}" type="slidenum">
              <a:rPr lang="en-US" altLang="pt-BR" smtClean="0">
                <a:solidFill>
                  <a:srgbClr val="FEFFFF"/>
                </a:solidFill>
                <a:latin typeface="Times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pt-BR" smtClean="0">
              <a:solidFill>
                <a:srgbClr val="FEFFFF"/>
              </a:solidFill>
              <a:latin typeface="Times" panose="02020603050405020304" pitchFamily="18" charset="0"/>
            </a:endParaRPr>
          </a:p>
        </p:txBody>
      </p:sp>
      <p:pic>
        <p:nvPicPr>
          <p:cNvPr id="53253" name="Picture 2" descr="https://i0.wp.com/latesthackingnews.com/wp-content/uploads/2017/01/fake-netflix-whatsapp-facebook-android-apps-contain-spynote-rat-main-758x424.jpg?resize=758%2C424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898775"/>
            <a:ext cx="53848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IV-Escalabilidade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en-US" sz="2400" dirty="0"/>
              <a:t>Suportar aumento de carga e de clientes conectados</a:t>
            </a:r>
          </a:p>
          <a:p>
            <a:pPr lvl="1"/>
            <a:r>
              <a:rPr lang="pt-BR" altLang="en-US" sz="2000" dirty="0"/>
              <a:t>Sem perda de performance</a:t>
            </a:r>
          </a:p>
          <a:p>
            <a:pPr lvl="1"/>
            <a:r>
              <a:rPr lang="pt-BR" altLang="en-US" sz="2000" dirty="0"/>
              <a:t>Sem aumento de custos desnecessários</a:t>
            </a:r>
          </a:p>
          <a:p>
            <a:pPr lvl="1"/>
            <a:r>
              <a:rPr lang="pt-BR" altLang="en-US" sz="2000" dirty="0"/>
              <a:t>Evitando gargalos (</a:t>
            </a:r>
            <a:r>
              <a:rPr lang="pt-BR" altLang="en-US" sz="2000" dirty="0" err="1"/>
              <a:t>bottlenecks</a:t>
            </a:r>
            <a:r>
              <a:rPr lang="pt-BR" altLang="en-US" sz="2000" dirty="0"/>
              <a:t>)</a:t>
            </a:r>
          </a:p>
          <a:p>
            <a:r>
              <a:rPr lang="pt-BR" altLang="en-US" sz="2400" dirty="0"/>
              <a:t>Uso de elasticidade, virtualização e replicação</a:t>
            </a:r>
          </a:p>
          <a:p>
            <a:r>
              <a:rPr lang="pt-BR" altLang="en-US" sz="2400" dirty="0"/>
              <a:t>Modelos arquiteturais descentralizados ou menos dependentes de um único ponto (gargalo)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29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846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Principais características</a:t>
            </a:r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>
          <a:xfrm>
            <a:off x="1097280" y="1844824"/>
            <a:ext cx="10058400" cy="42813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Diferenças entre os vários computadores e o modo como eles se comunicam estão, em grande parte, ocultas ao usuário;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Usuários e aplicações podem interagir com um sistema distribuído de maneira consistente e uniforme, independentemente de onde a interação ocorra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Coordenação entre as diversas partes do sistema para executar uma tarefa</a:t>
            </a:r>
          </a:p>
          <a:p>
            <a:pPr eaLnBrk="1" hangingPunct="1">
              <a:lnSpc>
                <a:spcPct val="90000"/>
              </a:lnSpc>
            </a:pPr>
            <a:endParaRPr lang="pt-BR" altLang="en-US" sz="2400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Metas de um Sistema Distribuído</a:t>
            </a:r>
            <a:br>
              <a:rPr lang="pt-BR" altLang="pt-BR" smtClean="0"/>
            </a:br>
            <a:r>
              <a:rPr lang="pt-BR" altLang="pt-BR" smtClean="0"/>
              <a:t>Escalabilidade</a:t>
            </a:r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1578"/>
          </a:xfrm>
        </p:spPr>
        <p:txBody>
          <a:bodyPr>
            <a:normAutofit lnSpcReduction="10000"/>
          </a:bodyPr>
          <a:lstStyle/>
          <a:p>
            <a:r>
              <a:rPr lang="pt-BR" altLang="en-US" sz="2400" dirty="0" smtClean="0"/>
              <a:t>Medida, no mínimo, quanto ao tamanho </a:t>
            </a:r>
            <a:endParaRPr lang="pt-BR" altLang="en-US" sz="2400" dirty="0" smtClean="0"/>
          </a:p>
          <a:p>
            <a:endParaRPr lang="pt-BR" altLang="en-US" sz="2400" dirty="0" smtClean="0"/>
          </a:p>
          <a:p>
            <a:r>
              <a:rPr lang="pt-BR" altLang="en-US" sz="2400" dirty="0" smtClean="0"/>
              <a:t>Em </a:t>
            </a:r>
            <a:r>
              <a:rPr lang="pt-BR" altLang="en-US" sz="2400" dirty="0" smtClean="0"/>
              <a:t>Termos geográficos </a:t>
            </a:r>
            <a:endParaRPr lang="pt-BR" altLang="en-US" sz="2400" dirty="0" smtClean="0"/>
          </a:p>
          <a:p>
            <a:r>
              <a:rPr lang="pt-BR" altLang="en-US" sz="2400" dirty="0" smtClean="0"/>
              <a:t> </a:t>
            </a:r>
          </a:p>
          <a:p>
            <a:r>
              <a:rPr lang="pt-BR" altLang="en-US" sz="2400" dirty="0" smtClean="0"/>
              <a:t>Em </a:t>
            </a:r>
            <a:r>
              <a:rPr lang="pt-BR" altLang="en-US" sz="2400" dirty="0" smtClean="0"/>
              <a:t>Termos </a:t>
            </a:r>
            <a:r>
              <a:rPr lang="pt-BR" altLang="en-US" sz="2400" dirty="0" smtClean="0"/>
              <a:t>administrativos</a:t>
            </a:r>
          </a:p>
          <a:p>
            <a:endParaRPr lang="pt-BR" altLang="en-US" sz="2400" dirty="0" smtClean="0"/>
          </a:p>
          <a:p>
            <a:r>
              <a:rPr lang="pt-BR" altLang="en-US" sz="2400" dirty="0" smtClean="0"/>
              <a:t>Em termos de usuários</a:t>
            </a:r>
          </a:p>
          <a:p>
            <a:endParaRPr lang="pt-BR" altLang="en-US" sz="2400" dirty="0" smtClean="0"/>
          </a:p>
          <a:p>
            <a:r>
              <a:rPr lang="pt-BR" altLang="en-US" sz="2400" dirty="0" smtClean="0"/>
              <a:t>Em </a:t>
            </a:r>
            <a:r>
              <a:rPr lang="pt-BR" altLang="en-US" sz="2400" dirty="0" smtClean="0"/>
              <a:t>termos de subsistemas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30</a:t>
            </a:fld>
            <a:endParaRPr lang="en-US" altLang="pt-BR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Problemas de escalabilidade – Tamanho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55" y="2492896"/>
            <a:ext cx="64706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31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Problemas de escalabilidade</a:t>
            </a:r>
          </a:p>
        </p:txBody>
      </p:sp>
      <p:sp>
        <p:nvSpPr>
          <p:cNvPr id="57347" name="Rectangle 3"/>
          <p:cNvSpPr>
            <a:spLocks noGrp="1"/>
          </p:cNvSpPr>
          <p:nvPr>
            <p:ph idx="1"/>
          </p:nvPr>
        </p:nvSpPr>
        <p:spPr>
          <a:xfrm>
            <a:off x="1097280" y="1844824"/>
            <a:ext cx="10058400" cy="4281339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O que distingue um algoritmo descentralizado de um algoritmo </a:t>
            </a:r>
            <a:r>
              <a:rPr lang="pt-BR" altLang="en-US" sz="2400" dirty="0" smtClean="0"/>
              <a:t>centralizado?</a:t>
            </a:r>
          </a:p>
          <a:p>
            <a:pPr lvl="1"/>
            <a:r>
              <a:rPr lang="pt-BR" altLang="en-US" sz="2000" dirty="0" smtClean="0"/>
              <a:t>Nenhuma </a:t>
            </a:r>
            <a:r>
              <a:rPr lang="pt-BR" altLang="en-US" sz="2000" dirty="0" smtClean="0"/>
              <a:t>máquina tem informações completas sobre o estado do </a:t>
            </a:r>
            <a:r>
              <a:rPr lang="pt-BR" altLang="en-US" sz="2000" dirty="0" smtClean="0"/>
              <a:t>sistema.</a:t>
            </a:r>
          </a:p>
          <a:p>
            <a:pPr lvl="1"/>
            <a:r>
              <a:rPr lang="pt-BR" altLang="en-US" sz="2000" dirty="0" smtClean="0"/>
              <a:t>As </a:t>
            </a:r>
            <a:r>
              <a:rPr lang="pt-BR" altLang="en-US" sz="2000" dirty="0" smtClean="0"/>
              <a:t>máquinas tomam decisões tendo como base somente informações </a:t>
            </a:r>
            <a:r>
              <a:rPr lang="pt-BR" altLang="en-US" sz="2000" dirty="0" smtClean="0"/>
              <a:t>locais.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falha de uma máquina não arruína o </a:t>
            </a:r>
            <a:r>
              <a:rPr lang="pt-BR" altLang="en-US" sz="2000" dirty="0" smtClean="0"/>
              <a:t>algoritmo.</a:t>
            </a:r>
          </a:p>
          <a:p>
            <a:pPr lvl="1"/>
            <a:r>
              <a:rPr lang="pt-BR" altLang="en-US" sz="2000" dirty="0" smtClean="0"/>
              <a:t>Não </a:t>
            </a:r>
            <a:r>
              <a:rPr lang="pt-BR" altLang="en-US" sz="2000" dirty="0" smtClean="0"/>
              <a:t>há nenhuma premissa implícita quanto à existência de um relógio global</a:t>
            </a:r>
          </a:p>
        </p:txBody>
      </p:sp>
      <p:pic>
        <p:nvPicPr>
          <p:cNvPr id="57349" name="Picture 6" descr="http://www.rockdale60.com/000/6/4/5/15546/userfiles/image/world_c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49" y="3797300"/>
            <a:ext cx="2328862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32</a:t>
            </a:fld>
            <a:endParaRPr lang="en-US" alt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Problemas de </a:t>
            </a:r>
            <a:r>
              <a:rPr lang="pt-BR" altLang="pt-BR" dirty="0" err="1" smtClean="0"/>
              <a:t>escabilidade</a:t>
            </a:r>
            <a:r>
              <a:rPr lang="pt-BR" altLang="pt-BR" dirty="0" smtClean="0"/>
              <a:t> geográfica</a:t>
            </a:r>
          </a:p>
        </p:txBody>
      </p:sp>
      <p:sp>
        <p:nvSpPr>
          <p:cNvPr id="5837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Impossível prover comunicação síncrona para grandes distâncias;</a:t>
            </a:r>
          </a:p>
          <a:p>
            <a:pPr eaLnBrk="1" hangingPunct="1"/>
            <a:r>
              <a:rPr lang="pt-BR" altLang="en-US" sz="2400" dirty="0" smtClean="0"/>
              <a:t>Comunicação em redes de longa distância não é confiável e ponto a ponto;</a:t>
            </a:r>
          </a:p>
          <a:p>
            <a:pPr eaLnBrk="1" hangingPunct="1"/>
            <a:r>
              <a:rPr lang="pt-BR" altLang="en-US" sz="2400" dirty="0" smtClean="0"/>
              <a:t>Soluções centralizadas atrapalham a escalabilidade de tamanho.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33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Problemas de escalabilidade administrativa</a:t>
            </a:r>
          </a:p>
        </p:txBody>
      </p:sp>
      <p:sp>
        <p:nvSpPr>
          <p:cNvPr id="5939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Difícil estabelecer políticas de uso e pagamento </a:t>
            </a:r>
            <a:r>
              <a:rPr lang="pt-BR" altLang="en-US" sz="2400" dirty="0" smtClean="0"/>
              <a:t>de:</a:t>
            </a:r>
          </a:p>
          <a:p>
            <a:pPr lvl="1"/>
            <a:r>
              <a:rPr lang="pt-BR" altLang="en-US" sz="2000" dirty="0" smtClean="0"/>
              <a:t>recursos;</a:t>
            </a:r>
          </a:p>
          <a:p>
            <a:pPr lvl="1"/>
            <a:r>
              <a:rPr lang="pt-BR" altLang="en-US" sz="2000" dirty="0" smtClean="0"/>
              <a:t>gerenciamento</a:t>
            </a:r>
            <a:r>
              <a:rPr lang="pt-BR" altLang="en-US" sz="2000" dirty="0" smtClean="0"/>
              <a:t>; </a:t>
            </a:r>
            <a:r>
              <a:rPr lang="pt-BR" altLang="en-US" sz="2000" dirty="0" smtClean="0"/>
              <a:t>e</a:t>
            </a:r>
          </a:p>
          <a:p>
            <a:pPr lvl="1"/>
            <a:r>
              <a:rPr lang="pt-BR" altLang="en-US" sz="2000" dirty="0" smtClean="0"/>
              <a:t>segurança</a:t>
            </a:r>
            <a:endParaRPr lang="pt-BR" altLang="en-US" sz="2000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34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Técnicas de Escalabilidade</a:t>
            </a:r>
            <a:br>
              <a:rPr lang="pt-BR" altLang="pt-BR" smtClean="0"/>
            </a:br>
            <a:r>
              <a:rPr lang="pt-BR" altLang="pt-BR" smtClean="0"/>
              <a:t>Comunicação síncrona X assíncrona</a:t>
            </a: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80" y="2090289"/>
            <a:ext cx="76454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35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Técnicas de escalabilidade - distribuição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86" y="2150710"/>
            <a:ext cx="7951788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36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V- Tratamento de Falhas</a:t>
            </a:r>
          </a:p>
        </p:txBody>
      </p:sp>
      <p:sp>
        <p:nvSpPr>
          <p:cNvPr id="62467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97EF37-5A31-41A7-AB62-5305988B8E2B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2468" name="Picture 2" descr="http://www.devmedia.com.br/imagens/engsoft/artigo7/imag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30" y="2550760"/>
            <a:ext cx="77343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 descr="http://s3.amazonaws.com/magoo/ABAAAAL5EAC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259" y="2585826"/>
            <a:ext cx="50958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V-Tratamento de Falhas</a:t>
            </a:r>
          </a:p>
        </p:txBody>
      </p:sp>
      <p:sp>
        <p:nvSpPr>
          <p:cNvPr id="63492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pt-BR" sz="2400" dirty="0" smtClean="0">
                <a:sym typeface="Arial" panose="020B0604020202020204" pitchFamily="34" charset="0"/>
              </a:rPr>
              <a:t>Detecção de Faltas ou </a:t>
            </a:r>
            <a:r>
              <a:rPr lang="pt-BR" altLang="pt-BR" sz="2400" dirty="0" smtClean="0">
                <a:sym typeface="Arial" panose="020B0604020202020204" pitchFamily="34" charset="0"/>
              </a:rPr>
              <a:t>Falhas</a:t>
            </a:r>
          </a:p>
          <a:p>
            <a:r>
              <a:rPr lang="pt-BR" altLang="pt-BR" sz="2400" dirty="0" smtClean="0">
                <a:sym typeface="Arial" panose="020B0604020202020204" pitchFamily="34" charset="0"/>
              </a:rPr>
              <a:t>Mascarar Falhas</a:t>
            </a:r>
          </a:p>
          <a:p>
            <a:r>
              <a:rPr lang="pt-BR" altLang="pt-BR" sz="2400" dirty="0" smtClean="0">
                <a:sym typeface="Arial" panose="020B0604020202020204" pitchFamily="34" charset="0"/>
              </a:rPr>
              <a:t>Tolerar Falhas</a:t>
            </a:r>
          </a:p>
          <a:p>
            <a:r>
              <a:rPr lang="pt-BR" altLang="pt-BR" sz="2400" dirty="0" smtClean="0">
                <a:sym typeface="Arial" panose="020B0604020202020204" pitchFamily="34" charset="0"/>
              </a:rPr>
              <a:t>Recuperação </a:t>
            </a:r>
            <a:r>
              <a:rPr lang="pt-BR" altLang="pt-BR" sz="2400" dirty="0" smtClean="0">
                <a:sym typeface="Arial" panose="020B0604020202020204" pitchFamily="34" charset="0"/>
              </a:rPr>
              <a:t>em caso de falhas</a:t>
            </a:r>
          </a:p>
        </p:txBody>
      </p:sp>
      <p:sp>
        <p:nvSpPr>
          <p:cNvPr id="63493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088947-CABC-4F82-BF19-5DD4EDCCA2BC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V-Tratamento de Falhas – Soluções?</a:t>
            </a:r>
          </a:p>
        </p:txBody>
      </p:sp>
      <p:sp>
        <p:nvSpPr>
          <p:cNvPr id="64515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D61750-721E-4CFB-A493-8D647E717B9D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4516" name="Picture 2" descr="http://www.800hosting.com/dedicated-server/high-availability-deployment-total-environment-redundan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16" y="1844824"/>
            <a:ext cx="4060528" cy="441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Metas de um Sistema Distribuído</a:t>
            </a:r>
            <a:br>
              <a:rPr lang="pt-BR" altLang="pt-BR" smtClean="0"/>
            </a:br>
            <a:r>
              <a:rPr lang="pt-BR" altLang="pt-BR" smtClean="0"/>
              <a:t>Acesso a recursos</a:t>
            </a:r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>
          <a:xfrm>
            <a:off x="1097280" y="1916833"/>
            <a:ext cx="10058400" cy="381642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Objetivo: facilitar acesso e compartilhamento de recursos remotos de maneira controlada e eficiente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sz="2000" dirty="0" smtClean="0"/>
              <a:t>WEB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sz="2000" dirty="0" smtClean="0"/>
              <a:t>Sistemas colaborativos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sz="2400" dirty="0" smtClean="0"/>
              <a:t>Necessário, no entanto, aprimorar a segurança, evitando acessos indevidos e rastreamento de comunicações e para criação de perfis de usuários.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4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VI – Concorrência </a:t>
            </a:r>
          </a:p>
        </p:txBody>
      </p:sp>
      <p:sp>
        <p:nvSpPr>
          <p:cNvPr id="65539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7C62C3C-5D67-4CB3-AE06-6B43D4A387AA}" type="slidenum">
              <a:rPr lang="en-US" altLang="pt-BR" smtClean="0">
                <a:solidFill>
                  <a:srgbClr val="FEFFFF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pt-BR" dirty="0" smtClean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65540" name="Picture 4" descr="https://upload.wikimedia.org/wikipedia/commons/7/7b/An_illustration_of_the_dining_philosophers_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49" y="1916832"/>
            <a:ext cx="4176662" cy="433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VI- Concorrência</a:t>
            </a:r>
          </a:p>
        </p:txBody>
      </p:sp>
      <p:sp>
        <p:nvSpPr>
          <p:cNvPr id="66563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D98D6C-F9F9-4DB6-9771-4DBE42726968}" type="slidenum">
              <a:rPr lang="en-US" altLang="pt-BR" smtClean="0">
                <a:solidFill>
                  <a:srgbClr val="FEFFFF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pt-BR" smtClean="0">
              <a:solidFill>
                <a:srgbClr val="FEFFFF"/>
              </a:solidFill>
              <a:latin typeface="+mn-lt"/>
            </a:endParaRPr>
          </a:p>
        </p:txBody>
      </p:sp>
      <p:pic>
        <p:nvPicPr>
          <p:cNvPr id="6656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30" y="5013176"/>
            <a:ext cx="49466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2" descr="Thread P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91576"/>
            <a:ext cx="5810216" cy="314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Controle de Transações</a:t>
            </a:r>
          </a:p>
        </p:txBody>
      </p:sp>
      <p:sp>
        <p:nvSpPr>
          <p:cNvPr id="67587" name="Rectangle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Empacota várias requisições de programas clientes em uma transação distribuída.</a:t>
            </a:r>
          </a:p>
          <a:p>
            <a:pPr eaLnBrk="1" hangingPunct="1"/>
            <a:r>
              <a:rPr lang="pt-BR" altLang="en-US" sz="2400" dirty="0" smtClean="0"/>
              <a:t>EAI (Enterprise </a:t>
            </a:r>
            <a:r>
              <a:rPr lang="pt-BR" altLang="en-US" sz="2400" dirty="0" err="1" smtClean="0"/>
              <a:t>Application</a:t>
            </a:r>
            <a:r>
              <a:rPr lang="pt-BR" altLang="en-US" sz="2400" dirty="0" smtClean="0"/>
              <a:t> </a:t>
            </a:r>
            <a:r>
              <a:rPr lang="pt-BR" altLang="en-US" sz="2400" dirty="0" err="1" smtClean="0"/>
              <a:t>Integration</a:t>
            </a:r>
            <a:r>
              <a:rPr lang="pt-BR" altLang="en-US" sz="2400" dirty="0" smtClean="0"/>
              <a:t>)</a:t>
            </a:r>
          </a:p>
          <a:p>
            <a:pPr eaLnBrk="1" hangingPunct="1"/>
            <a:r>
              <a:rPr lang="pt-BR" altLang="en-US" sz="2400" dirty="0" err="1" smtClean="0"/>
              <a:t>RPCs</a:t>
            </a:r>
            <a:r>
              <a:rPr lang="pt-BR" altLang="en-US" sz="2400" dirty="0" smtClean="0"/>
              <a:t> (Procedimentos remotos)</a:t>
            </a:r>
          </a:p>
        </p:txBody>
      </p:sp>
      <p:pic>
        <p:nvPicPr>
          <p:cNvPr id="675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190804"/>
            <a:ext cx="4678362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42</a:t>
            </a:fld>
            <a:endParaRPr lang="en-US" alt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Propriedades das transações</a:t>
            </a:r>
          </a:p>
        </p:txBody>
      </p:sp>
      <p:sp>
        <p:nvSpPr>
          <p:cNvPr id="68611" name="Rectangle 3"/>
          <p:cNvSpPr>
            <a:spLocks noGrp="1"/>
          </p:cNvSpPr>
          <p:nvPr>
            <p:ph idx="1"/>
          </p:nvPr>
        </p:nvSpPr>
        <p:spPr>
          <a:xfrm>
            <a:off x="1097280" y="1844824"/>
            <a:ext cx="10058399" cy="4281339"/>
          </a:xfrm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pt-BR" altLang="en-US" sz="2400" b="1" dirty="0" smtClean="0"/>
              <a:t>A</a:t>
            </a:r>
            <a:r>
              <a:rPr lang="pt-BR" altLang="en-US" sz="2400" dirty="0" smtClean="0"/>
              <a:t>tômicas: para o mundo exterior, a transação acontece como se fosse indivisível.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pt-BR" altLang="en-US" sz="2400" b="1" dirty="0" smtClean="0"/>
              <a:t>C</a:t>
            </a:r>
            <a:r>
              <a:rPr lang="pt-BR" altLang="en-US" sz="2400" dirty="0" smtClean="0"/>
              <a:t>onsistentes: a transação não viola invariantes de sistema.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pt-BR" altLang="en-US" sz="2400" b="1" dirty="0" smtClean="0"/>
              <a:t>I</a:t>
            </a:r>
            <a:r>
              <a:rPr lang="pt-BR" altLang="en-US" sz="2400" dirty="0" smtClean="0"/>
              <a:t>soladas: transações concorrentes não interferem umas nas outras.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pt-BR" altLang="en-US" sz="2400" b="1" dirty="0" smtClean="0"/>
              <a:t>D</a:t>
            </a:r>
            <a:r>
              <a:rPr lang="pt-BR" altLang="en-US" sz="2400" dirty="0" smtClean="0"/>
              <a:t>uráveis: uma vez comprometida uma transação, as alterações são permanentes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pt-BR" altLang="en-US" sz="2400" b="1" dirty="0" smtClean="0"/>
              <a:t>ACID</a:t>
            </a:r>
            <a:r>
              <a:rPr lang="pt-BR" altLang="en-US" sz="2400" dirty="0" smtClean="0"/>
              <a:t> (para facilitar a decoreba)</a:t>
            </a:r>
            <a:endParaRPr lang="pt-BR" altLang="en-US" sz="2400" b="1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43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 de Transação Aninhada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55" y="2432443"/>
            <a:ext cx="58610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44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Integração usando Monitor TP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36" y="2060624"/>
            <a:ext cx="8269288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45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VII- Transparência</a:t>
            </a:r>
          </a:p>
        </p:txBody>
      </p:sp>
      <p:pic>
        <p:nvPicPr>
          <p:cNvPr id="71684" name="Picture 2" descr="https://media.licdn.com/mpr/mpr/AAEAAQAAAAAAAAIyAAAAJDYwZDk5MWNlLTI3ZjMtNGQ5Ny05YTU2LTgzZjBlNzRlNjc2M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4811" y="2269772"/>
            <a:ext cx="6383338" cy="3657600"/>
          </a:xfrm>
          <a:noFill/>
        </p:spPr>
      </p:pic>
      <p:sp>
        <p:nvSpPr>
          <p:cNvPr id="71683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985D2A9-61BE-4648-9F29-04523F9B9549}" type="slidenum">
              <a:rPr lang="en-US" altLang="pt-BR" smtClean="0">
                <a:solidFill>
                  <a:srgbClr val="FEFFFF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pt-BR" dirty="0" smtClean="0">
              <a:solidFill>
                <a:srgbClr val="FEFFFF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Metas de um Sistema Distribuído</a:t>
            </a:r>
            <a:br>
              <a:rPr lang="pt-BR" altLang="pt-BR" smtClean="0"/>
            </a:br>
            <a:r>
              <a:rPr lang="pt-BR" altLang="pt-BR" smtClean="0"/>
              <a:t>Transparência da distribuição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49" y="1792337"/>
            <a:ext cx="6088062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47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Metas de um Sistema Distribuído</a:t>
            </a:r>
            <a:br>
              <a:rPr lang="pt-BR" altLang="pt-BR" smtClean="0"/>
            </a:br>
            <a:r>
              <a:rPr lang="pt-BR" altLang="pt-BR" smtClean="0"/>
              <a:t>Transparência da distribuição</a:t>
            </a:r>
          </a:p>
        </p:txBody>
      </p:sp>
      <p:sp>
        <p:nvSpPr>
          <p:cNvPr id="7373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n-US" sz="2400" dirty="0" smtClean="0"/>
              <a:t>Grau de transparência – Deve levar em consideração várias questões, como desempenho e facilidade de </a:t>
            </a:r>
            <a:r>
              <a:rPr lang="pt-BR" altLang="en-US" sz="2400" dirty="0" smtClean="0"/>
              <a:t>compreensão.</a:t>
            </a:r>
          </a:p>
          <a:p>
            <a:pPr lvl="1"/>
            <a:r>
              <a:rPr lang="pt-BR" altLang="en-US" sz="2000" dirty="0" smtClean="0"/>
              <a:t>O </a:t>
            </a:r>
            <a:r>
              <a:rPr lang="pt-BR" altLang="en-US" sz="2000" dirty="0" smtClean="0"/>
              <a:t>usuário deve saber das limitações do sistema decorrentes do mesmo ser distribuídos, </a:t>
            </a:r>
            <a:r>
              <a:rPr lang="pt-BR" altLang="en-US" sz="2000" dirty="0" smtClean="0"/>
              <a:t>como:</a:t>
            </a:r>
          </a:p>
          <a:p>
            <a:pPr lvl="2"/>
            <a:r>
              <a:rPr lang="pt-BR" altLang="en-US" sz="1600" dirty="0" smtClean="0"/>
              <a:t>Tempo </a:t>
            </a:r>
            <a:r>
              <a:rPr lang="pt-BR" altLang="en-US" sz="1600" dirty="0" smtClean="0"/>
              <a:t>de </a:t>
            </a:r>
            <a:r>
              <a:rPr lang="pt-BR" altLang="en-US" sz="1600" dirty="0" smtClean="0"/>
              <a:t>acesso?</a:t>
            </a:r>
          </a:p>
          <a:p>
            <a:pPr lvl="2"/>
            <a:r>
              <a:rPr lang="pt-BR" altLang="en-US" sz="1600" dirty="0" smtClean="0"/>
              <a:t>Localização </a:t>
            </a:r>
            <a:r>
              <a:rPr lang="pt-BR" altLang="en-US" sz="1600" dirty="0" smtClean="0"/>
              <a:t>de recursos?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48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Desenvoler Software Distribuído é simples?</a:t>
            </a:r>
          </a:p>
        </p:txBody>
      </p:sp>
      <p:pic>
        <p:nvPicPr>
          <p:cNvPr id="81922" name="Picture 2" descr="http://lindaecheirosa.com/wp-content/uploads/2014/08/bi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92" y="2573387"/>
            <a:ext cx="58959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49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Uso de Middleware para sistemas heterogêneos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11" y="2204864"/>
            <a:ext cx="640873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5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Principais ciladas </a:t>
            </a:r>
          </a:p>
        </p:txBody>
      </p:sp>
      <p:sp>
        <p:nvSpPr>
          <p:cNvPr id="75779" name="Rectangle 3"/>
          <p:cNvSpPr>
            <a:spLocks noGrp="1"/>
          </p:cNvSpPr>
          <p:nvPr>
            <p:ph idx="1"/>
          </p:nvPr>
        </p:nvSpPr>
        <p:spPr>
          <a:xfrm>
            <a:off x="1097280" y="1879600"/>
            <a:ext cx="10115203" cy="4069680"/>
          </a:xfrm>
        </p:spPr>
        <p:txBody>
          <a:bodyPr/>
          <a:lstStyle/>
          <a:p>
            <a:pPr eaLnBrk="1" hangingPunct="1"/>
            <a:r>
              <a:rPr lang="pt-BR" altLang="en-US" sz="2400" dirty="0" smtClean="0"/>
              <a:t>Premissas falsas adotadas ao desenvolver uma aplicação distribuída pela primeira </a:t>
            </a:r>
            <a:r>
              <a:rPr lang="pt-BR" altLang="en-US" sz="2400" dirty="0" smtClean="0"/>
              <a:t>vez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rede é </a:t>
            </a:r>
            <a:r>
              <a:rPr lang="pt-BR" altLang="en-US" sz="2000" dirty="0" smtClean="0"/>
              <a:t>confiável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rede é </a:t>
            </a:r>
            <a:r>
              <a:rPr lang="pt-BR" altLang="en-US" sz="2000" dirty="0" smtClean="0"/>
              <a:t>segura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rede é </a:t>
            </a:r>
            <a:r>
              <a:rPr lang="pt-BR" altLang="en-US" sz="2000" dirty="0" smtClean="0"/>
              <a:t>homogênea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topologia não </a:t>
            </a:r>
            <a:r>
              <a:rPr lang="pt-BR" altLang="en-US" sz="2000" dirty="0" smtClean="0"/>
              <a:t>muda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latência é </a:t>
            </a:r>
            <a:r>
              <a:rPr lang="pt-BR" altLang="en-US" sz="2000" dirty="0" smtClean="0"/>
              <a:t>zero</a:t>
            </a:r>
          </a:p>
          <a:p>
            <a:pPr lvl="1"/>
            <a:r>
              <a:rPr lang="pt-BR" altLang="en-US" sz="2000" dirty="0" smtClean="0"/>
              <a:t>A </a:t>
            </a:r>
            <a:r>
              <a:rPr lang="pt-BR" altLang="en-US" sz="2000" dirty="0" smtClean="0"/>
              <a:t>largura da banda é </a:t>
            </a:r>
            <a:r>
              <a:rPr lang="pt-BR" altLang="en-US" sz="2000" dirty="0" smtClean="0"/>
              <a:t>infinita</a:t>
            </a:r>
          </a:p>
          <a:p>
            <a:pPr lvl="1"/>
            <a:r>
              <a:rPr lang="pt-BR" altLang="en-US" sz="2000" dirty="0" smtClean="0"/>
              <a:t>O </a:t>
            </a:r>
            <a:r>
              <a:rPr lang="pt-BR" altLang="en-US" sz="2000" dirty="0" smtClean="0"/>
              <a:t>custo de transporte é </a:t>
            </a:r>
            <a:r>
              <a:rPr lang="pt-BR" altLang="en-US" sz="2000" dirty="0" smtClean="0"/>
              <a:t>zero</a:t>
            </a:r>
          </a:p>
          <a:p>
            <a:pPr lvl="1"/>
            <a:r>
              <a:rPr lang="pt-BR" altLang="en-US" sz="2000" dirty="0" smtClean="0"/>
              <a:t>Há </a:t>
            </a:r>
            <a:r>
              <a:rPr lang="pt-BR" altLang="en-US" sz="2000" dirty="0" smtClean="0"/>
              <a:t>apenas um administrador</a:t>
            </a:r>
          </a:p>
          <a:p>
            <a:pPr lvl="1" eaLnBrk="1" hangingPunct="1"/>
            <a:endParaRPr lang="pt-BR" altLang="en-US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50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pt-BR" altLang="pt-BR" smtClean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A6EFA1C-073A-462D-BCC5-E8E0F06E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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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"/>
              <a:defRPr/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9537" indent="0" algn="ct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Outros exemplos de Sistemas Distribuídos</a:t>
            </a:r>
          </a:p>
        </p:txBody>
      </p:sp>
      <p:sp>
        <p:nvSpPr>
          <p:cNvPr id="76804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C539074-E95E-491E-8112-AD126F5C0336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Tipos de Sistema Distribuído - Cluster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36" y="2332087"/>
            <a:ext cx="8269287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C3BCD-7B77-49BA-A064-AB8A75BEB8EE}" type="slidenum">
              <a:rPr lang="en-US" altLang="pt-BR" smtClean="0"/>
              <a:pPr>
                <a:defRPr/>
              </a:pPr>
              <a:t>52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Sistemas Distribuídos Pervasivos</a:t>
            </a:r>
          </a:p>
        </p:txBody>
      </p:sp>
      <p:sp>
        <p:nvSpPr>
          <p:cNvPr id="78851" name="Rectangle 6"/>
          <p:cNvSpPr>
            <a:spLocks noGrp="1"/>
          </p:cNvSpPr>
          <p:nvPr>
            <p:ph idx="1"/>
          </p:nvPr>
        </p:nvSpPr>
        <p:spPr>
          <a:xfrm>
            <a:off x="1097281" y="1844825"/>
            <a:ext cx="10115202" cy="3960440"/>
          </a:xfrm>
        </p:spPr>
        <p:txBody>
          <a:bodyPr>
            <a:normAutofit/>
          </a:bodyPr>
          <a:lstStyle/>
          <a:p>
            <a:r>
              <a:rPr lang="pt-BR" altLang="en-US" sz="2400" dirty="0" smtClean="0"/>
              <a:t>Sistemas decorrentes do uso de computação móvel e embutida, nas quais o comportamento esperado é a </a:t>
            </a:r>
            <a:r>
              <a:rPr lang="pt-BR" altLang="en-US" sz="2400" dirty="0" smtClean="0"/>
              <a:t>instabilidade;</a:t>
            </a:r>
          </a:p>
          <a:p>
            <a:pPr lvl="1"/>
            <a:r>
              <a:rPr lang="pt-BR" altLang="en-US" sz="2000" dirty="0" smtClean="0"/>
              <a:t>Pequeno tamanho</a:t>
            </a:r>
          </a:p>
          <a:p>
            <a:pPr lvl="1"/>
            <a:r>
              <a:rPr lang="pt-BR" altLang="en-US" sz="2000" dirty="0" smtClean="0"/>
              <a:t>Alimentados </a:t>
            </a:r>
            <a:r>
              <a:rPr lang="pt-BR" altLang="en-US" sz="2000" dirty="0" smtClean="0"/>
              <a:t>por </a:t>
            </a:r>
            <a:r>
              <a:rPr lang="pt-BR" altLang="en-US" sz="2000" dirty="0" smtClean="0"/>
              <a:t>bateria;</a:t>
            </a:r>
          </a:p>
          <a:p>
            <a:pPr lvl="1"/>
            <a:r>
              <a:rPr lang="pt-BR" altLang="en-US" sz="2000" dirty="0" smtClean="0"/>
              <a:t>Comunicação </a:t>
            </a:r>
            <a:r>
              <a:rPr lang="pt-BR" altLang="en-US" sz="2000" dirty="0" smtClean="0"/>
              <a:t>sem </a:t>
            </a:r>
            <a:r>
              <a:rPr lang="pt-BR" altLang="en-US" sz="2000" dirty="0" smtClean="0"/>
              <a:t>fio;</a:t>
            </a:r>
          </a:p>
          <a:p>
            <a:r>
              <a:rPr lang="pt-BR" altLang="en-US" sz="2400" dirty="0" smtClean="0"/>
              <a:t>Não </a:t>
            </a:r>
            <a:r>
              <a:rPr lang="pt-BR" altLang="en-US" sz="2400" dirty="0" smtClean="0"/>
              <a:t>possui controle administrativo humano, </a:t>
            </a:r>
            <a:r>
              <a:rPr lang="pt-BR" altLang="en-US" sz="2400" dirty="0" smtClean="0"/>
              <a:t>podendo:</a:t>
            </a:r>
          </a:p>
          <a:p>
            <a:pPr marL="544068" lvl="1" indent="-342900">
              <a:buFont typeface="+mj-lt"/>
              <a:buAutoNum type="arabicPeriod"/>
            </a:pPr>
            <a:r>
              <a:rPr lang="pt-BR" altLang="en-US" sz="2000" dirty="0" smtClean="0"/>
              <a:t>Adotar </a:t>
            </a:r>
            <a:r>
              <a:rPr lang="pt-BR" altLang="en-US" sz="2000" dirty="0" smtClean="0"/>
              <a:t>mudanças </a:t>
            </a:r>
            <a:r>
              <a:rPr lang="pt-BR" altLang="en-US" sz="2000" dirty="0" smtClean="0"/>
              <a:t>contextuais</a:t>
            </a:r>
          </a:p>
          <a:p>
            <a:pPr marL="544068" lvl="1" indent="-342900">
              <a:buFont typeface="+mj-lt"/>
              <a:buAutoNum type="arabicPeriod"/>
            </a:pPr>
            <a:r>
              <a:rPr lang="pt-BR" altLang="en-US" sz="2000" dirty="0" smtClean="0"/>
              <a:t>Incentivar </a:t>
            </a:r>
            <a:r>
              <a:rPr lang="pt-BR" altLang="en-US" sz="2000" dirty="0" smtClean="0"/>
              <a:t>composição ad </a:t>
            </a:r>
            <a:r>
              <a:rPr lang="pt-BR" altLang="en-US" sz="2000" dirty="0" smtClean="0"/>
              <a:t>hoc</a:t>
            </a:r>
          </a:p>
          <a:p>
            <a:pPr marL="544068" lvl="1" indent="-342900">
              <a:buFont typeface="+mj-lt"/>
              <a:buAutoNum type="arabicPeriod"/>
            </a:pPr>
            <a:r>
              <a:rPr lang="pt-BR" altLang="en-US" sz="2000" dirty="0" smtClean="0"/>
              <a:t>Reconhecer </a:t>
            </a:r>
            <a:r>
              <a:rPr lang="pt-BR" altLang="en-US" sz="2000" dirty="0" smtClean="0"/>
              <a:t>compartilhamento como padrão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53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Sistemas Pervasivos - Exemplos</a:t>
            </a:r>
            <a:br>
              <a:rPr lang="pt-BR" altLang="pt-BR" smtClean="0"/>
            </a:br>
            <a:r>
              <a:rPr lang="pt-BR" altLang="pt-BR" smtClean="0"/>
              <a:t>Sistemas para tratamento de Saúde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624" y="2495197"/>
            <a:ext cx="8113712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54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Sistemas Pervasivos - Exemplos</a:t>
            </a:r>
            <a:br>
              <a:rPr lang="pt-BR" altLang="pt-BR" smtClean="0"/>
            </a:br>
            <a:r>
              <a:rPr lang="pt-BR" altLang="pt-BR" smtClean="0"/>
              <a:t>Sistemas para Saúde/Fitness</a:t>
            </a:r>
          </a:p>
        </p:txBody>
      </p:sp>
      <p:pic>
        <p:nvPicPr>
          <p:cNvPr id="80900" name="Picture 4" descr="http://i0.wp.com/bustedwallet.com/wp-content/uploads/2015/08/athosHeader2.jpg?resize=1200%2C5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55" y="1841952"/>
            <a:ext cx="9966325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55</a:t>
            </a:fld>
            <a:endParaRPr lang="en-US" alt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736441" y="6362164"/>
            <a:ext cx="203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ANDREW S. TANENBAUM</a:t>
            </a:r>
          </a:p>
          <a:p>
            <a:pPr algn="ctr">
              <a:defRPr/>
            </a:pPr>
            <a:r>
              <a:rPr lang="pt-BR" sz="1400" dirty="0" smtClean="0">
                <a:solidFill>
                  <a:schemeClr val="bg1"/>
                </a:solidFill>
                <a:cs typeface="Arial" charset="0"/>
                <a:sym typeface="Arial" charset="0"/>
              </a:rPr>
              <a:t>MAARTEN VAN STEEN</a:t>
            </a:r>
            <a:endParaRPr lang="pt-BR" sz="1400" dirty="0">
              <a:solidFill>
                <a:schemeClr val="bg1"/>
              </a:solidFill>
              <a:cs typeface="Arial" charset="0"/>
              <a:sym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Aula Invertida na próxima semana</a:t>
            </a:r>
          </a:p>
        </p:txBody>
      </p:sp>
      <p:sp>
        <p:nvSpPr>
          <p:cNvPr id="81924" name="Espaço Reservado para Número de Slide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17849D7-6BE3-4B11-ADDA-6B344CA91BD8}" type="slidenum">
              <a:rPr lang="en-US" altLang="pt-BR" smtClean="0">
                <a:solidFill>
                  <a:srgbClr val="FEFFFF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pt-BR" dirty="0" smtClean="0">
              <a:solidFill>
                <a:srgbClr val="FEFFFF"/>
              </a:solidFill>
              <a:latin typeface="+mn-lt"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Não Esquecer!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6BCCCF-2CCD-46A0-8FDA-2EFDEF1A1767}" type="slidenum">
              <a:rPr lang="en-US" altLang="pt-BR" smtClean="0"/>
              <a:pPr>
                <a:defRPr/>
              </a:pPr>
              <a:t>57</a:t>
            </a:fld>
            <a:endParaRPr lang="en-US" alt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419600" y="469900"/>
            <a:ext cx="30155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accent2"/>
                </a:solidFill>
              </a:rPr>
              <a:t>Dúvidas?</a:t>
            </a:r>
            <a:endParaRPr lang="pt-BR" sz="6000" dirty="0">
              <a:solidFill>
                <a:schemeClr val="accent2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12" y="1689100"/>
            <a:ext cx="353934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Exercício</a:t>
            </a:r>
          </a:p>
        </p:txBody>
      </p:sp>
      <p:sp>
        <p:nvSpPr>
          <p:cNvPr id="25603" name="Espaço Reservado para Número de Slide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D2D5AE-DDDB-4E29-8726-AF3A57A3F225}" type="slidenum">
              <a:rPr lang="en-US" altLang="pt-BR" sz="1000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pt-BR" sz="10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43BAD7-D136-4F36-A5B6-57131643DF12}"/>
              </a:ext>
            </a:extLst>
          </p:cNvPr>
          <p:cNvSpPr txBox="1">
            <a:spLocks noChangeArrowheads="1"/>
          </p:cNvSpPr>
          <p:nvPr/>
        </p:nvSpPr>
        <p:spPr>
          <a:xfrm>
            <a:off x="1097280" y="1916832"/>
            <a:ext cx="10058399" cy="4209331"/>
          </a:xfrm>
          <a:prstGeom prst="rect">
            <a:avLst/>
          </a:prstGeom>
        </p:spPr>
        <p:txBody>
          <a:bodyPr/>
          <a:lstStyle/>
          <a:p>
            <a:pPr marL="365125" indent="-255588" eaLnBrk="1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r>
              <a:rPr lang="pt-BR" alt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Cite 3 exemplos de Sistemas Distribuídos a partir da definição apresentada</a:t>
            </a:r>
          </a:p>
          <a:p>
            <a:pPr marL="365125" indent="-255588" eaLnBrk="1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endParaRPr lang="pt-BR" altLang="en-US" sz="2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65125" indent="-255588" eaLnBrk="1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endParaRPr lang="pt-BR" altLang="en-US" sz="2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65125" indent="-255588" eaLnBrk="1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r>
              <a:rPr lang="pt-BR" altLang="en-US" sz="27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Cite 3 desafios na implementação destes sistemas e porque eles são complexos de serem implementados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Exemplos de Sistemas Distribuídos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925FE2C-A572-491F-B3F8-13540778D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6831"/>
            <a:ext cx="10058400" cy="3382243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Sistemas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</a:p>
          <a:p>
            <a:pPr lvl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Aplicativos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móveis que acessam informações da Web</a:t>
            </a:r>
          </a:p>
          <a:p>
            <a:pPr marL="109537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6D2054-4D86-4CD0-AB17-2BBC36199F33}" type="slidenum">
              <a:rPr lang="en-US" altLang="en-US" sz="1000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000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6629" name="Picture 4" descr="http://fbppc.com/wp-content/uploads/2013/04/poshmark-mobile-app-facebo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61" y="2725771"/>
            <a:ext cx="1988340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5"/>
          <p:cNvGrpSpPr>
            <a:grpSpLocks/>
          </p:cNvGrpSpPr>
          <p:nvPr/>
        </p:nvGrpSpPr>
        <p:grpSpPr bwMode="auto">
          <a:xfrm>
            <a:off x="4483491" y="2725771"/>
            <a:ext cx="5670698" cy="3600384"/>
            <a:chOff x="3368824" y="2636912"/>
            <a:chExt cx="5814313" cy="3778214"/>
          </a:xfrm>
        </p:grpSpPr>
        <p:pic>
          <p:nvPicPr>
            <p:cNvPr id="26631" name="Picture 2" descr="http://www.techthebest.com/wp-content/uploads/2011/11/faceboo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577" y="2636912"/>
              <a:ext cx="5040560" cy="3778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4" descr="http://fbppc.com/wp-content/uploads/2013/04/poshmark-mobile-app-faceboo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3410485"/>
              <a:ext cx="435479" cy="81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Seta para a direita 4">
              <a:extLst>
                <a:ext uri="{FF2B5EF4-FFF2-40B4-BE49-F238E27FC236}">
                  <a16:creationId xmlns:a16="http://schemas.microsoft.com/office/drawing/2014/main" id="{FBD20601-4FAC-48C3-B546-847F79275D91}"/>
                </a:ext>
              </a:extLst>
            </p:cNvPr>
            <p:cNvSpPr/>
            <p:nvPr/>
          </p:nvSpPr>
          <p:spPr>
            <a:xfrm>
              <a:off x="4002161" y="3724339"/>
              <a:ext cx="379366" cy="1873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>
                <a:sym typeface="Times" pitchFamily="60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Exemplos de Sistemas Distribuídos</a:t>
            </a:r>
          </a:p>
        </p:txBody>
      </p:sp>
      <p:sp>
        <p:nvSpPr>
          <p:cNvPr id="27653" name="Espaço Reservado para Conteúdo 1"/>
          <p:cNvSpPr>
            <a:spLocks noGrp="1"/>
          </p:cNvSpPr>
          <p:nvPr>
            <p:ph idx="1"/>
          </p:nvPr>
        </p:nvSpPr>
        <p:spPr>
          <a:xfrm>
            <a:off x="1097280" y="1773238"/>
            <a:ext cx="10115203" cy="3776662"/>
          </a:xfrm>
        </p:spPr>
        <p:txBody>
          <a:bodyPr/>
          <a:lstStyle/>
          <a:p>
            <a:pPr eaLnBrk="1" hangingPunct="1"/>
            <a:r>
              <a:rPr lang="pt-BR" altLang="en-US" sz="2400" dirty="0" smtClean="0"/>
              <a:t>DNS</a:t>
            </a:r>
          </a:p>
          <a:p>
            <a:pPr lvl="1" eaLnBrk="1" hangingPunct="1"/>
            <a:r>
              <a:rPr lang="pt-BR" altLang="en-US" sz="2000" dirty="0" smtClean="0"/>
              <a:t>Uma hierarquia de servidores que cooperam para prover um mapeamento de nome/</a:t>
            </a:r>
            <a:r>
              <a:rPr lang="pt-BR" altLang="en-US" sz="2000" dirty="0" err="1" smtClean="0"/>
              <a:t>ip</a:t>
            </a:r>
            <a:r>
              <a:rPr lang="pt-BR" altLang="en-US" sz="2000" dirty="0" smtClean="0"/>
              <a:t> de um host</a:t>
            </a:r>
          </a:p>
        </p:txBody>
      </p:sp>
      <p:sp>
        <p:nvSpPr>
          <p:cNvPr id="27651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575B19-80BB-46EA-9FF2-A707BD7C8AB1}" type="slidenum">
              <a:rPr lang="en-US" altLang="en-US" smtClean="0">
                <a:solidFill>
                  <a:schemeClr val="bg1"/>
                </a:solidFill>
                <a:latin typeface="Times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dirty="0" smtClean="0">
              <a:solidFill>
                <a:schemeClr val="bg1"/>
              </a:solidFill>
              <a:latin typeface="Times" panose="02020603050405020304" pitchFamily="18" charset="0"/>
            </a:endParaRPr>
          </a:p>
        </p:txBody>
      </p:sp>
      <p:pic>
        <p:nvPicPr>
          <p:cNvPr id="66562" name="Picture 2" descr="http://www.abusar.org/images/dns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21" y="2753780"/>
            <a:ext cx="5407918" cy="35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Exemplos de Sistemas Distribuídos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93AF1A1-99ED-42B6-BF84-C6A970E6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4824"/>
            <a:ext cx="10058400" cy="4162276"/>
          </a:xfrm>
        </p:spPr>
        <p:txBody>
          <a:bodyPr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Jogos Multiusuários “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Online”</a:t>
            </a:r>
          </a:p>
          <a:p>
            <a:pPr lvl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Sincronismo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estado compartilhado do jogo em vários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nós</a:t>
            </a:r>
          </a:p>
          <a:p>
            <a:pPr lvl="1">
              <a:spcAft>
                <a:spcPts val="0"/>
              </a:spcAft>
              <a:defRPr/>
            </a:pPr>
            <a:r>
              <a:rPr lang="pt-B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Escalável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tipos “massivos”</a:t>
            </a:r>
          </a:p>
          <a:p>
            <a:pPr marL="392113" lvl="1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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676" name="Espaço Reservado para Número de Slide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Char char="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DA8925-7B16-40D9-8F62-C7E27EE74040}" type="slidenum">
              <a:rPr lang="en-US" altLang="en-US" smtClean="0">
                <a:solidFill>
                  <a:schemeClr val="bg1"/>
                </a:solidFill>
                <a:latin typeface="+mn-lt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dirty="0" smtClean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08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29950" r="4469" b="7822"/>
          <a:stretch>
            <a:fillRect/>
          </a:stretch>
        </p:blipFill>
        <p:spPr bwMode="auto">
          <a:xfrm>
            <a:off x="1453674" y="2708920"/>
            <a:ext cx="9345612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http://nerdsontherocks.com/wp-content/uploads/2012/03/gam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246" y="2779365"/>
            <a:ext cx="5236468" cy="348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21549</TotalTime>
  <Pages>0</Pages>
  <Words>1530</Words>
  <Characters>0</Characters>
  <Application>Microsoft Office PowerPoint</Application>
  <PresentationFormat>Widescreen</PresentationFormat>
  <Lines>0</Lines>
  <Paragraphs>365</Paragraphs>
  <Slides>57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9" baseType="lpstr">
      <vt:lpstr>Times</vt:lpstr>
      <vt:lpstr>ヒラギノ明朝 ProN W3</vt:lpstr>
      <vt:lpstr>Arial</vt:lpstr>
      <vt:lpstr>Century Gothic</vt:lpstr>
      <vt:lpstr>Wingdings 3</vt:lpstr>
      <vt:lpstr>Arial Black</vt:lpstr>
      <vt:lpstr>Humanist 521 BT</vt:lpstr>
      <vt:lpstr>MS PGothic</vt:lpstr>
      <vt:lpstr>Times New Roman</vt:lpstr>
      <vt:lpstr>Lucida Sans Unicode</vt:lpstr>
      <vt:lpstr>Retrospectiva</vt:lpstr>
      <vt:lpstr>Visio</vt:lpstr>
      <vt:lpstr>Apresentação do PowerPoint</vt:lpstr>
      <vt:lpstr>O que são Sistemas Distribuídos?</vt:lpstr>
      <vt:lpstr>Principais características</vt:lpstr>
      <vt:lpstr>Metas de um Sistema Distribuído Acesso a recursos</vt:lpstr>
      <vt:lpstr>Uso de Middleware para sistemas heterogêneos</vt:lpstr>
      <vt:lpstr>Exercício</vt:lpstr>
      <vt:lpstr>Exemplos de Sistemas Distribuídos</vt:lpstr>
      <vt:lpstr>Exemplos de Sistemas Distribuídos</vt:lpstr>
      <vt:lpstr>Exemplos de Sistemas Distribuídos</vt:lpstr>
      <vt:lpstr>Exemplos de Sistemas Distribuídos</vt:lpstr>
      <vt:lpstr>Exemplos de Sistemas Distribuídos</vt:lpstr>
      <vt:lpstr>A WEB</vt:lpstr>
      <vt:lpstr>Quão grande é o número de servidores?</vt:lpstr>
      <vt:lpstr>Quão grande é o número de servidores?</vt:lpstr>
      <vt:lpstr>E clientes da Web?</vt:lpstr>
      <vt:lpstr>Desafios de SD</vt:lpstr>
      <vt:lpstr>Exercício</vt:lpstr>
      <vt:lpstr>I- Heterogeneidade</vt:lpstr>
      <vt:lpstr>Middleware</vt:lpstr>
      <vt:lpstr>Integração usando Middleware de comunicação</vt:lpstr>
      <vt:lpstr>Modelos de Middleware Tradicionais</vt:lpstr>
      <vt:lpstr>Memória Compartilhada</vt:lpstr>
      <vt:lpstr>Orientado a Mensagem</vt:lpstr>
      <vt:lpstr>RPC/Objetos</vt:lpstr>
      <vt:lpstr>II-Abertura ou Sistemas Abertos</vt:lpstr>
      <vt:lpstr>Metas de um Sistema Distribuído Abertura</vt:lpstr>
      <vt:lpstr>Metas de um Sistema Distribuído Abertura</vt:lpstr>
      <vt:lpstr>Exercício</vt:lpstr>
      <vt:lpstr>IV-Escalabilidade</vt:lpstr>
      <vt:lpstr>Metas de um Sistema Distribuído Escalabilidade</vt:lpstr>
      <vt:lpstr>Problemas de escalabilidade – Tamanho</vt:lpstr>
      <vt:lpstr>Problemas de escalabilidade</vt:lpstr>
      <vt:lpstr>Problemas de escabilidade geográfica</vt:lpstr>
      <vt:lpstr>Problemas de escalabilidade administrativa</vt:lpstr>
      <vt:lpstr>Técnicas de Escalabilidade Comunicação síncrona X assíncrona</vt:lpstr>
      <vt:lpstr>Técnicas de escalabilidade - distribuição</vt:lpstr>
      <vt:lpstr>V- Tratamento de Falhas</vt:lpstr>
      <vt:lpstr>V-Tratamento de Falhas</vt:lpstr>
      <vt:lpstr>V-Tratamento de Falhas – Soluções?</vt:lpstr>
      <vt:lpstr>VI – Concorrência </vt:lpstr>
      <vt:lpstr>VI- Concorrência</vt:lpstr>
      <vt:lpstr>Controle de Transações</vt:lpstr>
      <vt:lpstr>Propriedades das transações</vt:lpstr>
      <vt:lpstr>Exemplo de Transação Aninhada</vt:lpstr>
      <vt:lpstr>Integração usando Monitor TP</vt:lpstr>
      <vt:lpstr>VII- Transparência</vt:lpstr>
      <vt:lpstr>Metas de um Sistema Distribuído Transparência da distribuição</vt:lpstr>
      <vt:lpstr>Metas de um Sistema Distribuído Transparência da distribuição</vt:lpstr>
      <vt:lpstr>Desenvoler Software Distribuído é simples?</vt:lpstr>
      <vt:lpstr>Principais ciladas </vt:lpstr>
      <vt:lpstr>Apresentação do PowerPoint</vt:lpstr>
      <vt:lpstr>Tipos de Sistema Distribuído - Cluster</vt:lpstr>
      <vt:lpstr>Sistemas Distribuídos Pervasivos</vt:lpstr>
      <vt:lpstr>Sistemas Pervasivos - Exemplos Sistemas para tratamento de Saúde</vt:lpstr>
      <vt:lpstr>Sistemas Pervasivos - Exemplos Sistemas para Saúde/Fitness</vt:lpstr>
      <vt:lpstr>Aula Invertida na próxima semana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15.1 A distributed multimedia system</dc:title>
  <dc:creator>George Coulouris</dc:creator>
  <cp:lastModifiedBy>Maquison</cp:lastModifiedBy>
  <cp:revision>63</cp:revision>
  <dcterms:modified xsi:type="dcterms:W3CDTF">2019-01-28T17:09:28Z</dcterms:modified>
</cp:coreProperties>
</file>